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1"/>
  </p:notesMasterIdLst>
  <p:sldIdLst>
    <p:sldId id="491" r:id="rId2"/>
    <p:sldId id="598" r:id="rId3"/>
    <p:sldId id="681" r:id="rId4"/>
    <p:sldId id="675" r:id="rId5"/>
    <p:sldId id="668" r:id="rId6"/>
    <p:sldId id="644" r:id="rId7"/>
    <p:sldId id="650" r:id="rId8"/>
    <p:sldId id="690" r:id="rId9"/>
    <p:sldId id="678" r:id="rId10"/>
    <p:sldId id="271" r:id="rId11"/>
    <p:sldId id="669" r:id="rId12"/>
    <p:sldId id="687" r:id="rId13"/>
    <p:sldId id="568" r:id="rId14"/>
    <p:sldId id="692" r:id="rId15"/>
    <p:sldId id="592" r:id="rId16"/>
    <p:sldId id="672" r:id="rId17"/>
    <p:sldId id="595" r:id="rId18"/>
    <p:sldId id="287" r:id="rId19"/>
    <p:sldId id="660" r:id="rId20"/>
    <p:sldId id="596" r:id="rId21"/>
    <p:sldId id="517" r:id="rId22"/>
    <p:sldId id="684" r:id="rId23"/>
    <p:sldId id="682" r:id="rId24"/>
    <p:sldId id="685" r:id="rId25"/>
    <p:sldId id="297" r:id="rId26"/>
    <p:sldId id="683" r:id="rId27"/>
    <p:sldId id="676" r:id="rId28"/>
    <p:sldId id="686" r:id="rId29"/>
    <p:sldId id="292" r:id="rId30"/>
    <p:sldId id="543" r:id="rId31"/>
    <p:sldId id="679" r:id="rId32"/>
    <p:sldId id="306" r:id="rId33"/>
    <p:sldId id="262" r:id="rId34"/>
    <p:sldId id="263" r:id="rId35"/>
    <p:sldId id="693" r:id="rId36"/>
    <p:sldId id="691" r:id="rId37"/>
    <p:sldId id="688" r:id="rId38"/>
    <p:sldId id="526" r:id="rId39"/>
    <p:sldId id="527" r:id="rId40"/>
    <p:sldId id="528" r:id="rId41"/>
    <p:sldId id="529" r:id="rId42"/>
    <p:sldId id="530" r:id="rId43"/>
    <p:sldId id="677" r:id="rId44"/>
    <p:sldId id="646" r:id="rId45"/>
    <p:sldId id="647" r:id="rId46"/>
    <p:sldId id="648" r:id="rId47"/>
    <p:sldId id="649" r:id="rId48"/>
    <p:sldId id="658" r:id="rId49"/>
    <p:sldId id="659" r:id="rId50"/>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alop" initials="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01" autoAdjust="0"/>
    <p:restoredTop sz="93883" autoAdjust="0"/>
  </p:normalViewPr>
  <p:slideViewPr>
    <p:cSldViewPr snapToGrid="0">
      <p:cViewPr varScale="1">
        <p:scale>
          <a:sx n="75" d="100"/>
          <a:sy n="75" d="100"/>
        </p:scale>
        <p:origin x="78" y="27"/>
      </p:cViewPr>
      <p:guideLst>
        <p:guide orient="horz" pos="2160"/>
        <p:guide pos="3840"/>
      </p:guideLst>
    </p:cSldViewPr>
  </p:slideViewPr>
  <p:outlineViewPr>
    <p:cViewPr>
      <p:scale>
        <a:sx n="33" d="100"/>
        <a:sy n="33" d="100"/>
      </p:scale>
      <p:origin x="0" y="83796"/>
    </p:cViewPr>
  </p:outlineViewPr>
  <p:notesTextViewPr>
    <p:cViewPr>
      <p:scale>
        <a:sx n="1" d="1"/>
        <a:sy n="1" d="1"/>
      </p:scale>
      <p:origin x="0" y="0"/>
    </p:cViewPr>
  </p:notesTextViewPr>
  <p:sorterViewPr>
    <p:cViewPr varScale="1">
      <p:scale>
        <a:sx n="1" d="1"/>
        <a:sy n="1" d="1"/>
      </p:scale>
      <p:origin x="0" y="-41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0BD3684C-C0B3-4D7D-8322-755881833EB1}"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8EFC5997-3504-4B37-A938-6FA4C3B2C1A8}" type="slidenum">
              <a:rPr lang="en-US" smtClean="0"/>
              <a:t>‹#›</a:t>
            </a:fld>
            <a:endParaRPr lang="en-US"/>
          </a:p>
        </p:txBody>
      </p:sp>
    </p:spTree>
    <p:extLst>
      <p:ext uri="{BB962C8B-B14F-4D97-AF65-F5344CB8AC3E}">
        <p14:creationId xmlns:p14="http://schemas.microsoft.com/office/powerpoint/2010/main" val="272386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ahoma" pitchFamily="34" charset="0"/>
            </a:endParaRPr>
          </a:p>
        </p:txBody>
      </p:sp>
    </p:spTree>
    <p:extLst>
      <p:ext uri="{BB962C8B-B14F-4D97-AF65-F5344CB8AC3E}">
        <p14:creationId xmlns:p14="http://schemas.microsoft.com/office/powerpoint/2010/main" val="3387098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4806D270-826D-49A0-B7DC-2008DB0EF4B1}" type="slidenum">
              <a:rPr lang="en-US" altLang="en-US" smtClean="0">
                <a:latin typeface="Arial" charset="0"/>
              </a:rPr>
              <a:pPr>
                <a:spcBef>
                  <a:spcPct val="0"/>
                </a:spcBef>
              </a:pPr>
              <a:t>38</a:t>
            </a:fld>
            <a:endParaRPr lang="en-US" altLang="en-US">
              <a:latin typeface="Arial" charset="0"/>
            </a:endParaRPr>
          </a:p>
        </p:txBody>
      </p:sp>
      <p:sp>
        <p:nvSpPr>
          <p:cNvPr id="83971"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noChangeArrowheads="1"/>
          </p:cNvSpPr>
          <p:nvPr>
            <p:ph type="body" idx="1"/>
          </p:nvPr>
        </p:nvSpPr>
        <p:spPr bwMode="auto">
          <a:xfrm>
            <a:off x="936414" y="4422459"/>
            <a:ext cx="5150273" cy="41887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7B32989D-DD92-40C9-BDD0-1CDEF348C217}" type="slidenum">
              <a:rPr lang="en-US" altLang="en-US" smtClean="0">
                <a:latin typeface="Arial" charset="0"/>
              </a:rPr>
              <a:pPr>
                <a:spcBef>
                  <a:spcPct val="0"/>
                </a:spcBef>
              </a:pPr>
              <a:t>39</a:t>
            </a:fld>
            <a:endParaRPr lang="en-US" altLang="en-US">
              <a:latin typeface="Arial" charset="0"/>
            </a:endParaRPr>
          </a:p>
        </p:txBody>
      </p:sp>
      <p:sp>
        <p:nvSpPr>
          <p:cNvPr id="84995"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6" name="Rectangle 3"/>
          <p:cNvSpPr>
            <a:spLocks noGrp="1" noChangeArrowheads="1"/>
          </p:cNvSpPr>
          <p:nvPr>
            <p:ph type="body" idx="1"/>
          </p:nvPr>
        </p:nvSpPr>
        <p:spPr bwMode="auto">
          <a:xfrm>
            <a:off x="936414" y="4422459"/>
            <a:ext cx="5150273" cy="41887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F59DF41F-19D2-46B9-92FD-9EB4AB40F948}" type="slidenum">
              <a:rPr lang="en-US" altLang="en-US" smtClean="0">
                <a:latin typeface="Arial" charset="0"/>
              </a:rPr>
              <a:pPr>
                <a:spcBef>
                  <a:spcPct val="0"/>
                </a:spcBef>
              </a:pPr>
              <a:t>40</a:t>
            </a:fld>
            <a:endParaRPr lang="en-US" altLang="en-US">
              <a:latin typeface="Arial" charset="0"/>
            </a:endParaRPr>
          </a:p>
        </p:txBody>
      </p:sp>
      <p:sp>
        <p:nvSpPr>
          <p:cNvPr id="86019"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20" name="Rectangle 3"/>
          <p:cNvSpPr>
            <a:spLocks noGrp="1" noChangeArrowheads="1"/>
          </p:cNvSpPr>
          <p:nvPr>
            <p:ph type="body" idx="1"/>
          </p:nvPr>
        </p:nvSpPr>
        <p:spPr bwMode="auto">
          <a:xfrm>
            <a:off x="936414" y="4422459"/>
            <a:ext cx="5150273" cy="41887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CC483A0F-740C-46AB-99ED-777488576091}" type="slidenum">
              <a:rPr lang="en-US" altLang="en-US" smtClean="0">
                <a:latin typeface="Arial" charset="0"/>
              </a:rPr>
              <a:pPr>
                <a:spcBef>
                  <a:spcPct val="0"/>
                </a:spcBef>
              </a:pPr>
              <a:t>41</a:t>
            </a:fld>
            <a:endParaRPr lang="en-US" altLang="en-US">
              <a:latin typeface="Arial" charset="0"/>
            </a:endParaRPr>
          </a:p>
        </p:txBody>
      </p:sp>
      <p:sp>
        <p:nvSpPr>
          <p:cNvPr id="87043"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4" name="Rectangle 3"/>
          <p:cNvSpPr>
            <a:spLocks noGrp="1" noChangeArrowheads="1"/>
          </p:cNvSpPr>
          <p:nvPr>
            <p:ph type="body" idx="1"/>
          </p:nvPr>
        </p:nvSpPr>
        <p:spPr bwMode="auto">
          <a:xfrm>
            <a:off x="936414" y="4422459"/>
            <a:ext cx="5150273" cy="41887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FA9675CD-1E38-473C-851A-505DC59BF686}" type="slidenum">
              <a:rPr lang="en-US" altLang="en-US" smtClean="0">
                <a:latin typeface="Arial" charset="0"/>
              </a:rPr>
              <a:pPr>
                <a:spcBef>
                  <a:spcPct val="0"/>
                </a:spcBef>
              </a:pPr>
              <a:t>42</a:t>
            </a:fld>
            <a:endParaRPr lang="en-US" altLang="en-US">
              <a:latin typeface="Arial" charset="0"/>
            </a:endParaRPr>
          </a:p>
        </p:txBody>
      </p:sp>
      <p:sp>
        <p:nvSpPr>
          <p:cNvPr id="88067"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8" name="Rectangle 3"/>
          <p:cNvSpPr>
            <a:spLocks noGrp="1" noChangeArrowheads="1"/>
          </p:cNvSpPr>
          <p:nvPr>
            <p:ph type="body" idx="1"/>
          </p:nvPr>
        </p:nvSpPr>
        <p:spPr bwMode="auto">
          <a:xfrm>
            <a:off x="936414" y="4422459"/>
            <a:ext cx="5150273" cy="41887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E4058E-3B5B-491B-B895-89AD80B916CB}" type="slidenum">
              <a:rPr lang="en-US" smtClean="0"/>
              <a:t>44</a:t>
            </a:fld>
            <a:endParaRPr lang="en-US" dirty="0"/>
          </a:p>
        </p:txBody>
      </p:sp>
    </p:spTree>
    <p:extLst>
      <p:ext uri="{BB962C8B-B14F-4D97-AF65-F5344CB8AC3E}">
        <p14:creationId xmlns:p14="http://schemas.microsoft.com/office/powerpoint/2010/main" val="206574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Tahoma" pitchFamily="34" charset="0"/>
            </a:endParaRPr>
          </a:p>
        </p:txBody>
      </p:sp>
    </p:spTree>
    <p:extLst>
      <p:ext uri="{BB962C8B-B14F-4D97-AF65-F5344CB8AC3E}">
        <p14:creationId xmlns:p14="http://schemas.microsoft.com/office/powerpoint/2010/main" val="2742504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a:p>
        </p:txBody>
      </p:sp>
      <p:sp>
        <p:nvSpPr>
          <p:cNvPr id="57348" name="Slide Number Placeholder 3"/>
          <p:cNvSpPr>
            <a:spLocks noGrp="1"/>
          </p:cNvSpPr>
          <p:nvPr>
            <p:ph type="sldNum" sz="quarter" idx="5"/>
          </p:nvPr>
        </p:nvSpPr>
        <p:spPr>
          <a:noFill/>
        </p:spPr>
        <p:txBody>
          <a:bodyPr/>
          <a:lstStyle/>
          <a:p>
            <a:fld id="{CCFC4EC1-A4E7-4646-9212-E452991E2013}" type="slidenum">
              <a:rPr lang="en-US" smtClean="0"/>
              <a:pPr/>
              <a:t>18</a:t>
            </a:fld>
            <a:endParaRPr lang="en-US"/>
          </a:p>
        </p:txBody>
      </p:sp>
    </p:spTree>
    <p:extLst>
      <p:ext uri="{BB962C8B-B14F-4D97-AF65-F5344CB8AC3E}">
        <p14:creationId xmlns:p14="http://schemas.microsoft.com/office/powerpoint/2010/main" val="1894516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atin typeface="Tahoma" pitchFamily="34" charset="0"/>
            </a:endParaRPr>
          </a:p>
        </p:txBody>
      </p:sp>
    </p:spTree>
    <p:extLst>
      <p:ext uri="{BB962C8B-B14F-4D97-AF65-F5344CB8AC3E}">
        <p14:creationId xmlns:p14="http://schemas.microsoft.com/office/powerpoint/2010/main" val="3753889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25</a:t>
            </a:fld>
            <a:endParaRPr lang="en-US"/>
          </a:p>
        </p:txBody>
      </p:sp>
    </p:spTree>
    <p:extLst>
      <p:ext uri="{BB962C8B-B14F-4D97-AF65-F5344CB8AC3E}">
        <p14:creationId xmlns:p14="http://schemas.microsoft.com/office/powerpoint/2010/main" val="1204529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5EEB540C-4AE9-4E5F-AE79-921E56B581FC}" type="slidenum">
              <a:rPr lang="en-US" altLang="en-US" smtClean="0">
                <a:latin typeface="Arial" charset="0"/>
              </a:rPr>
              <a:pPr>
                <a:spcBef>
                  <a:spcPct val="0"/>
                </a:spcBef>
              </a:pPr>
              <a:t>28</a:t>
            </a:fld>
            <a:endParaRPr lang="en-US" altLang="en-US">
              <a:latin typeface="Arial" charset="0"/>
            </a:endParaRPr>
          </a:p>
        </p:txBody>
      </p:sp>
      <p:sp>
        <p:nvSpPr>
          <p:cNvPr id="82947"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FC5997-3504-4B37-A938-6FA4C3B2C1A8}" type="slidenum">
              <a:rPr lang="en-US" smtClean="0"/>
              <a:t>29</a:t>
            </a:fld>
            <a:endParaRPr lang="en-US"/>
          </a:p>
        </p:txBody>
      </p:sp>
    </p:spTree>
    <p:extLst>
      <p:ext uri="{BB962C8B-B14F-4D97-AF65-F5344CB8AC3E}">
        <p14:creationId xmlns:p14="http://schemas.microsoft.com/office/powerpoint/2010/main" val="2580601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896736E0-B86C-4E2D-999C-916873017A1C}" type="slidenum">
              <a:rPr lang="en-US" altLang="en-US" smtClean="0">
                <a:latin typeface="Arial" charset="0"/>
              </a:rPr>
              <a:pPr>
                <a:spcBef>
                  <a:spcPct val="0"/>
                </a:spcBef>
              </a:pPr>
              <a:t>30</a:t>
            </a:fld>
            <a:endParaRPr lang="en-US" altLang="en-US">
              <a:latin typeface="Arial" charset="0"/>
            </a:endParaRPr>
          </a:p>
        </p:txBody>
      </p:sp>
      <p:sp>
        <p:nvSpPr>
          <p:cNvPr id="89091"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552572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a:p>
        </p:txBody>
      </p:sp>
      <p:sp>
        <p:nvSpPr>
          <p:cNvPr id="70660" name="Slide Number Placeholder 3"/>
          <p:cNvSpPr>
            <a:spLocks noGrp="1"/>
          </p:cNvSpPr>
          <p:nvPr>
            <p:ph type="sldNum" sz="quarter" idx="5"/>
          </p:nvPr>
        </p:nvSpPr>
        <p:spPr>
          <a:noFill/>
        </p:spPr>
        <p:txBody>
          <a:bodyPr/>
          <a:lstStyle/>
          <a:p>
            <a:fld id="{62426118-F0D7-4B84-A0D9-624357ED32E6}" type="slidenum">
              <a:rPr lang="en-US" smtClean="0"/>
              <a:pPr/>
              <a:t>32</a:t>
            </a:fld>
            <a:endParaRPr lang="en-US"/>
          </a:p>
        </p:txBody>
      </p:sp>
    </p:spTree>
    <p:extLst>
      <p:ext uri="{BB962C8B-B14F-4D97-AF65-F5344CB8AC3E}">
        <p14:creationId xmlns:p14="http://schemas.microsoft.com/office/powerpoint/2010/main" val="1454287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7CBF9DBE-DA26-43B3-A7F1-753337EE74B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11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4B43A2-C815-4F43-8D71-8C799DD45F13}"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71800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00DF2-FB31-4E52-AB61-832C24B285E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4263188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499" y="134360"/>
            <a:ext cx="10195540" cy="382587"/>
          </a:xfrm>
          <a:prstGeom prst="rect">
            <a:avLst/>
          </a:prstGeom>
        </p:spPr>
        <p:txBody>
          <a:bodyPr>
            <a:noAutofit/>
          </a:bodyPr>
          <a:lstStyle>
            <a:lvl1pPr>
              <a:defRPr sz="2200" b="1" cap="none" baseline="0">
                <a:solidFill>
                  <a:schemeClr val="tx1"/>
                </a:solidFill>
              </a:defRPr>
            </a:lvl1pPr>
          </a:lstStyle>
          <a:p>
            <a:r>
              <a:rPr lang="en-US" dirty="0"/>
              <a:t>General Slide − 1 Column</a:t>
            </a:r>
          </a:p>
        </p:txBody>
      </p:sp>
      <p:cxnSp>
        <p:nvCxnSpPr>
          <p:cNvPr id="4" name="Straight Connector 3"/>
          <p:cNvCxnSpPr/>
          <p:nvPr userDrawn="1"/>
        </p:nvCxnSpPr>
        <p:spPr>
          <a:xfrm>
            <a:off x="273052" y="571500"/>
            <a:ext cx="11703049" cy="0"/>
          </a:xfrm>
          <a:prstGeom prst="line">
            <a:avLst/>
          </a:prstGeom>
          <a:ln w="3175" cap="sq" cmpd="sng">
            <a:solidFill>
              <a:schemeClr val="tx1">
                <a:lumMod val="50000"/>
                <a:lumOff val="50000"/>
              </a:schemeClr>
            </a:solidFill>
            <a:prstDash val="solid"/>
            <a:round/>
            <a:tailEnd w="sm" len="sm"/>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10" hasCustomPrompt="1"/>
          </p:nvPr>
        </p:nvSpPr>
        <p:spPr>
          <a:xfrm>
            <a:off x="272778" y="821379"/>
            <a:ext cx="11214548" cy="5436808"/>
          </a:xfrm>
        </p:spPr>
        <p:txBody>
          <a:bodyPr/>
          <a:lstStyle>
            <a:lvl2pPr>
              <a:defRPr>
                <a:solidFill>
                  <a:schemeClr val="accent6"/>
                </a:solidFill>
              </a:defRPr>
            </a:lvl2pPr>
            <a:lvl3pPr>
              <a:defRPr/>
            </a:lvl3pPr>
            <a:lvl4pPr>
              <a:defRPr/>
            </a:lvl4pPr>
            <a:lvl5pPr>
              <a:defRPr/>
            </a:lvl5pPr>
          </a:lstStyle>
          <a:p>
            <a:pPr lvl="0"/>
            <a:r>
              <a:rPr lang="en-US" dirty="0"/>
              <a:t>Type text or press “tab” to start with first-level bullet</a:t>
            </a:r>
          </a:p>
          <a:p>
            <a:pPr lvl="1"/>
            <a:r>
              <a:rPr lang="en-US" dirty="0"/>
              <a:t>First-level bullet</a:t>
            </a:r>
          </a:p>
          <a:p>
            <a:pPr lvl="2"/>
            <a:r>
              <a:rPr lang="en-US" dirty="0"/>
              <a:t>Second-level bullet</a:t>
            </a:r>
          </a:p>
          <a:p>
            <a:pPr lvl="3"/>
            <a:r>
              <a:rPr lang="en-US" dirty="0"/>
              <a:t>Third-level bullet</a:t>
            </a:r>
          </a:p>
          <a:p>
            <a:pPr lvl="4"/>
            <a:r>
              <a:rPr lang="en-US" dirty="0"/>
              <a:t>Fourth-level bullet</a:t>
            </a:r>
          </a:p>
        </p:txBody>
      </p:sp>
    </p:spTree>
    <p:extLst>
      <p:ext uri="{BB962C8B-B14F-4D97-AF65-F5344CB8AC3E}">
        <p14:creationId xmlns:p14="http://schemas.microsoft.com/office/powerpoint/2010/main" val="2474622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8849CC1-12DA-400F-A8DC-45630E9B93D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2436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6FB9B6-EEE8-479E-A5E6-85B665F6F05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47045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2FBCFB-1B1F-4BE1-8ACF-CF4A324E105E}"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3171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EF9D3B-B8E5-4C4F-98E2-1606DF2263F9}"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1403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7D9058-D2ED-4594-B772-AF98AB067BE6}"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311564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7C548-91CC-4FE7-9B72-C6855C990E53}"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40878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C14CDB-9A27-41D2-A078-540B5F345D07}"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98350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1E8F83-F9F1-4D09-ABCC-9E0220556FC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9739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98A7CE-A5CA-406C-9F0A-79A9EE747ED7}"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0A93-60EE-4E9D-852F-604094E61050}" type="slidenum">
              <a:rPr lang="en-US" smtClean="0"/>
              <a:t>‹#›</a:t>
            </a:fld>
            <a:endParaRPr lang="en-US"/>
          </a:p>
        </p:txBody>
      </p:sp>
    </p:spTree>
    <p:extLst>
      <p:ext uri="{BB962C8B-B14F-4D97-AF65-F5344CB8AC3E}">
        <p14:creationId xmlns:p14="http://schemas.microsoft.com/office/powerpoint/2010/main" val="344452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073D-3D11-46AB-A613-F8BA40F9B995}"/>
              </a:ext>
            </a:extLst>
          </p:cNvPr>
          <p:cNvSpPr>
            <a:spLocks noGrp="1"/>
          </p:cNvSpPr>
          <p:nvPr>
            <p:ph type="ctrTitle"/>
          </p:nvPr>
        </p:nvSpPr>
        <p:spPr>
          <a:xfrm>
            <a:off x="519731" y="2866556"/>
            <a:ext cx="10105534" cy="2833845"/>
          </a:xfrm>
        </p:spPr>
        <p:txBody>
          <a:bodyPr>
            <a:noAutofit/>
          </a:bodyPr>
          <a:lstStyle/>
          <a:p>
            <a:br>
              <a:rPr lang="en-US" sz="3200" dirty="0"/>
            </a:br>
            <a:br>
              <a:rPr lang="en-US" sz="3200" dirty="0"/>
            </a:br>
            <a:br>
              <a:rPr lang="en-US" sz="3200" dirty="0"/>
            </a:br>
            <a:br>
              <a:rPr lang="en-US" sz="3200" dirty="0"/>
            </a:br>
            <a:r>
              <a:rPr lang="en-US" sz="3200" dirty="0"/>
              <a:t>Topic 9a</a:t>
            </a:r>
            <a:br>
              <a:rPr lang="en-US" sz="3200" dirty="0"/>
            </a:br>
            <a:r>
              <a:rPr lang="en-US" sz="3200" dirty="0"/>
              <a:t>*(Half Class)</a:t>
            </a:r>
            <a:br>
              <a:rPr lang="en-US" sz="3200" dirty="0"/>
            </a:br>
            <a:br>
              <a:rPr lang="en-US" sz="3200" dirty="0"/>
            </a:br>
            <a:r>
              <a:rPr lang="en-US" sz="3200" dirty="0"/>
              <a:t>Introduction to Merger Practice, Law and Economics</a:t>
            </a:r>
            <a:br>
              <a:rPr lang="en-US" sz="3200" dirty="0"/>
            </a:br>
            <a:br>
              <a:rPr lang="en-US" sz="3200" dirty="0"/>
            </a:br>
            <a:br>
              <a:rPr lang="en-US" sz="1800" dirty="0"/>
            </a:br>
            <a:r>
              <a:rPr lang="en-US" sz="2800" dirty="0"/>
              <a:t>Professor Steven Salop</a:t>
            </a:r>
            <a:br>
              <a:rPr lang="en-US" sz="2800" dirty="0"/>
            </a:br>
            <a:r>
              <a:rPr lang="en-US" sz="2800" dirty="0"/>
              <a:t>Antitrust Econ &amp; Law</a:t>
            </a:r>
            <a:br>
              <a:rPr lang="en-US" sz="2800" dirty="0"/>
            </a:br>
            <a:r>
              <a:rPr lang="en-US" sz="2800" dirty="0"/>
              <a:t>Fall 2021</a:t>
            </a:r>
            <a:br>
              <a:rPr lang="en-US" sz="2800" dirty="0"/>
            </a:br>
            <a:endParaRPr lang="en-US" sz="1800" dirty="0"/>
          </a:p>
        </p:txBody>
      </p:sp>
      <p:sp>
        <p:nvSpPr>
          <p:cNvPr id="3" name="Subtitle 2">
            <a:extLst>
              <a:ext uri="{FF2B5EF4-FFF2-40B4-BE49-F238E27FC236}">
                <a16:creationId xmlns:a16="http://schemas.microsoft.com/office/drawing/2014/main" id="{3C8174BC-9DF0-4CF0-BFE8-1E5AF7F9D82D}"/>
              </a:ext>
            </a:extLst>
          </p:cNvPr>
          <p:cNvSpPr>
            <a:spLocks noGrp="1"/>
          </p:cNvSpPr>
          <p:nvPr>
            <p:ph type="subTitle" idx="1"/>
          </p:nvPr>
        </p:nvSpPr>
        <p:spPr>
          <a:xfrm>
            <a:off x="1481265" y="961141"/>
            <a:ext cx="9144000" cy="4843021"/>
          </a:xfrm>
        </p:spPr>
        <p:txBody>
          <a:bodyPr/>
          <a:lstStyle/>
          <a:p>
            <a:r>
              <a:rPr lang="en-US" dirty="0"/>
              <a:t>  </a:t>
            </a:r>
          </a:p>
          <a:p>
            <a:endParaRPr lang="en-US" dirty="0"/>
          </a:p>
          <a:p>
            <a:endParaRPr lang="en-US" dirty="0"/>
          </a:p>
          <a:p>
            <a:endParaRPr lang="en-US" dirty="0"/>
          </a:p>
          <a:p>
            <a:endParaRPr lang="en-US" b="1" dirty="0"/>
          </a:p>
          <a:p>
            <a:endParaRPr lang="en-US" dirty="0"/>
          </a:p>
        </p:txBody>
      </p:sp>
    </p:spTree>
    <p:extLst>
      <p:ext uri="{BB962C8B-B14F-4D97-AF65-F5344CB8AC3E}">
        <p14:creationId xmlns:p14="http://schemas.microsoft.com/office/powerpoint/2010/main" val="2540439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89454" y="419637"/>
            <a:ext cx="10900161" cy="746125"/>
          </a:xfrm>
        </p:spPr>
        <p:txBody>
          <a:bodyPr>
            <a:noAutofit/>
          </a:bodyPr>
          <a:lstStyle/>
          <a:p>
            <a:pPr eaLnBrk="1" hangingPunct="1"/>
            <a:r>
              <a:rPr lang="en-US" altLang="en-US" dirty="0">
                <a:cs typeface="Times New Roman" pitchFamily="18" charset="0"/>
              </a:rPr>
              <a:t>Section 7 (1950 Amendment)</a:t>
            </a:r>
          </a:p>
        </p:txBody>
      </p:sp>
      <p:sp>
        <p:nvSpPr>
          <p:cNvPr id="8195" name="Content Placeholder 2"/>
          <p:cNvSpPr>
            <a:spLocks noGrp="1"/>
          </p:cNvSpPr>
          <p:nvPr>
            <p:ph idx="1"/>
          </p:nvPr>
        </p:nvSpPr>
        <p:spPr>
          <a:xfrm>
            <a:off x="289454" y="1687224"/>
            <a:ext cx="6244696" cy="3478490"/>
          </a:xfrm>
        </p:spPr>
        <p:txBody>
          <a:bodyPr/>
          <a:lstStyle/>
          <a:p>
            <a:pPr eaLnBrk="1" hangingPunct="1"/>
            <a:r>
              <a:rPr lang="en-US" altLang="en-US" sz="2400" dirty="0">
                <a:cs typeface="Times New Roman" pitchFamily="18" charset="0"/>
              </a:rPr>
              <a:t>“No person engaged …. shall acquire … the whole or any part of the stock or assets of another person …, where in </a:t>
            </a:r>
            <a:r>
              <a:rPr lang="en-US" altLang="en-US" sz="2400" b="1" i="1" dirty="0">
                <a:solidFill>
                  <a:srgbClr val="C00000"/>
                </a:solidFill>
                <a:cs typeface="Times New Roman" pitchFamily="18" charset="0"/>
              </a:rPr>
              <a:t>any line of commerce </a:t>
            </a:r>
            <a:r>
              <a:rPr lang="en-US" altLang="en-US" sz="2400" dirty="0">
                <a:cs typeface="Times New Roman" pitchFamily="18" charset="0"/>
              </a:rPr>
              <a:t>or in any activity affecting commerce in </a:t>
            </a:r>
            <a:r>
              <a:rPr lang="en-US" altLang="en-US" sz="2400" b="1" i="1" dirty="0">
                <a:solidFill>
                  <a:srgbClr val="C00000"/>
                </a:solidFill>
                <a:cs typeface="Times New Roman" pitchFamily="18" charset="0"/>
              </a:rPr>
              <a:t>any section of the country</a:t>
            </a:r>
            <a:r>
              <a:rPr lang="en-US" altLang="en-US" sz="2400" dirty="0">
                <a:cs typeface="Times New Roman" pitchFamily="18" charset="0"/>
              </a:rPr>
              <a:t>, </a:t>
            </a:r>
            <a:br>
              <a:rPr lang="en-US" altLang="en-US" sz="2400" dirty="0">
                <a:cs typeface="Times New Roman" pitchFamily="18" charset="0"/>
              </a:rPr>
            </a:br>
            <a:r>
              <a:rPr lang="en-US" altLang="en-US" sz="2400" b="1" i="1" dirty="0">
                <a:solidFill>
                  <a:srgbClr val="C00000"/>
                </a:solidFill>
                <a:highlight>
                  <a:srgbClr val="FFFF00"/>
                </a:highlight>
                <a:cs typeface="Times New Roman" pitchFamily="18" charset="0"/>
              </a:rPr>
              <a:t>the effect of such acquisition may be substantially to lessen competition,</a:t>
            </a:r>
            <a:r>
              <a:rPr lang="en-US" altLang="en-US" sz="2400" b="1" i="1" dirty="0">
                <a:solidFill>
                  <a:srgbClr val="C00000"/>
                </a:solidFill>
                <a:cs typeface="Times New Roman" pitchFamily="18" charset="0"/>
              </a:rPr>
              <a:t> or tend to create a monopoly.”</a:t>
            </a:r>
            <a:endParaRPr lang="en-US" altLang="en-US" sz="2000" b="1" i="1" dirty="0">
              <a:solidFill>
                <a:srgbClr val="C00000"/>
              </a:solidFill>
              <a:cs typeface="Times New Roman" pitchFamily="18" charset="0"/>
            </a:endParaRPr>
          </a:p>
        </p:txBody>
      </p:sp>
      <p:sp>
        <p:nvSpPr>
          <p:cNvPr id="819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fld id="{4A1D554A-1223-4B62-BBB7-E52E92F0E3B4}" type="slidenum">
              <a:rPr lang="en-US" altLang="en-US" sz="1400"/>
              <a:pPr/>
              <a:t>10</a:t>
            </a:fld>
            <a:endParaRPr lang="en-US" altLang="en-US" sz="1400"/>
          </a:p>
        </p:txBody>
      </p:sp>
      <p:sp>
        <p:nvSpPr>
          <p:cNvPr id="3" name="TextBox 2">
            <a:extLst>
              <a:ext uri="{FF2B5EF4-FFF2-40B4-BE49-F238E27FC236}">
                <a16:creationId xmlns:a16="http://schemas.microsoft.com/office/drawing/2014/main" id="{8E7FF8A4-470B-46FB-A384-1E3B52B19F43}"/>
              </a:ext>
            </a:extLst>
          </p:cNvPr>
          <p:cNvSpPr txBox="1"/>
          <p:nvPr/>
        </p:nvSpPr>
        <p:spPr>
          <a:xfrm>
            <a:off x="4036537" y="4948512"/>
            <a:ext cx="5437401" cy="1477328"/>
          </a:xfrm>
          <a:prstGeom prst="rect">
            <a:avLst/>
          </a:prstGeom>
          <a:noFill/>
          <a:ln w="57150">
            <a:solidFill>
              <a:srgbClr val="0070C0"/>
            </a:solidFill>
          </a:ln>
        </p:spPr>
        <p:txBody>
          <a:bodyPr wrap="square" rtlCol="0">
            <a:spAutoFit/>
          </a:bodyPr>
          <a:lstStyle/>
          <a:p>
            <a:r>
              <a:rPr lang="en-US" b="1" dirty="0">
                <a:solidFill>
                  <a:srgbClr val="0070C0"/>
                </a:solidFill>
              </a:rPr>
              <a:t>Standard encompasses </a:t>
            </a:r>
            <a:r>
              <a:rPr lang="en-US" b="1" dirty="0">
                <a:solidFill>
                  <a:srgbClr val="C00000"/>
                </a:solidFill>
              </a:rPr>
              <a:t>“reasonable probability”</a:t>
            </a:r>
            <a:r>
              <a:rPr lang="en-US" b="1" dirty="0">
                <a:solidFill>
                  <a:srgbClr val="0070C0"/>
                </a:solidFill>
              </a:rPr>
              <a:t> or </a:t>
            </a:r>
            <a:r>
              <a:rPr lang="en-US" b="1" dirty="0">
                <a:solidFill>
                  <a:srgbClr val="C00000"/>
                </a:solidFill>
              </a:rPr>
              <a:t>“appreciable risk”</a:t>
            </a:r>
          </a:p>
          <a:p>
            <a:endParaRPr lang="en-US" b="1" dirty="0">
              <a:solidFill>
                <a:srgbClr val="0070C0"/>
              </a:solidFill>
            </a:endParaRPr>
          </a:p>
          <a:p>
            <a:r>
              <a:rPr lang="en-US" b="1" dirty="0">
                <a:solidFill>
                  <a:srgbClr val="C00000"/>
                </a:solidFill>
              </a:rPr>
              <a:t>“May be” </a:t>
            </a:r>
            <a:r>
              <a:rPr lang="en-US" b="1" dirty="0">
                <a:solidFill>
                  <a:srgbClr val="0070C0"/>
                </a:solidFill>
                <a:sym typeface="Wingdings" panose="05000000000000000000" pitchFamily="2" charset="2"/>
              </a:rPr>
              <a:t> </a:t>
            </a:r>
            <a:r>
              <a:rPr lang="en-US" b="1" dirty="0">
                <a:solidFill>
                  <a:srgbClr val="0070C0"/>
                </a:solidFill>
              </a:rPr>
              <a:t>(arguably) greater emphasis on </a:t>
            </a:r>
            <a:br>
              <a:rPr lang="en-US" b="1" dirty="0">
                <a:solidFill>
                  <a:srgbClr val="0070C0"/>
                </a:solidFill>
              </a:rPr>
            </a:br>
            <a:r>
              <a:rPr lang="en-US" b="1" dirty="0">
                <a:solidFill>
                  <a:srgbClr val="0070C0"/>
                </a:solidFill>
              </a:rPr>
              <a:t>“false negatives” than “false positives” </a:t>
            </a:r>
          </a:p>
        </p:txBody>
      </p:sp>
      <p:cxnSp>
        <p:nvCxnSpPr>
          <p:cNvPr id="5" name="Straight Arrow Connector 4">
            <a:extLst>
              <a:ext uri="{FF2B5EF4-FFF2-40B4-BE49-F238E27FC236}">
                <a16:creationId xmlns:a16="http://schemas.microsoft.com/office/drawing/2014/main" id="{D802D52D-7829-47C8-AC58-1429B970BFF5}"/>
              </a:ext>
            </a:extLst>
          </p:cNvPr>
          <p:cNvCxnSpPr>
            <a:cxnSpLocks/>
          </p:cNvCxnSpPr>
          <p:nvPr/>
        </p:nvCxnSpPr>
        <p:spPr>
          <a:xfrm flipH="1" flipV="1">
            <a:off x="3386194" y="4091692"/>
            <a:ext cx="1628661" cy="64190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81EFCC3-8BD1-41DD-866D-43D3C5A3E6CC}"/>
              </a:ext>
            </a:extLst>
          </p:cNvPr>
          <p:cNvSpPr txBox="1"/>
          <p:nvPr/>
        </p:nvSpPr>
        <p:spPr>
          <a:xfrm>
            <a:off x="6890207" y="3598262"/>
            <a:ext cx="4053527" cy="646331"/>
          </a:xfrm>
          <a:prstGeom prst="rect">
            <a:avLst/>
          </a:prstGeom>
          <a:noFill/>
          <a:ln w="57150">
            <a:solidFill>
              <a:srgbClr val="0070C0"/>
            </a:solidFill>
          </a:ln>
        </p:spPr>
        <p:txBody>
          <a:bodyPr wrap="square" rtlCol="0">
            <a:spAutoFit/>
          </a:bodyPr>
          <a:lstStyle/>
          <a:p>
            <a:pPr algn="ctr"/>
            <a:r>
              <a:rPr lang="en-US" b="1" dirty="0">
                <a:solidFill>
                  <a:srgbClr val="0070C0"/>
                </a:solidFill>
              </a:rPr>
              <a:t>Line of commerce = product market </a:t>
            </a:r>
          </a:p>
          <a:p>
            <a:pPr algn="ctr"/>
            <a:r>
              <a:rPr lang="en-US" b="1" dirty="0">
                <a:solidFill>
                  <a:srgbClr val="0070C0"/>
                </a:solidFill>
              </a:rPr>
              <a:t>Section of country = geographic market</a:t>
            </a:r>
          </a:p>
        </p:txBody>
      </p:sp>
      <p:cxnSp>
        <p:nvCxnSpPr>
          <p:cNvPr id="10" name="Straight Arrow Connector 9">
            <a:extLst>
              <a:ext uri="{FF2B5EF4-FFF2-40B4-BE49-F238E27FC236}">
                <a16:creationId xmlns:a16="http://schemas.microsoft.com/office/drawing/2014/main" id="{9595B543-3407-4C09-87BD-532172FFA8BA}"/>
              </a:ext>
            </a:extLst>
          </p:cNvPr>
          <p:cNvCxnSpPr>
            <a:cxnSpLocks/>
          </p:cNvCxnSpPr>
          <p:nvPr/>
        </p:nvCxnSpPr>
        <p:spPr>
          <a:xfrm flipH="1" flipV="1">
            <a:off x="5733191" y="2728524"/>
            <a:ext cx="1039882" cy="6572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0E42064-BEB9-4B37-88B5-899DCA8709FD}"/>
              </a:ext>
            </a:extLst>
          </p:cNvPr>
          <p:cNvSpPr txBox="1"/>
          <p:nvPr/>
        </p:nvSpPr>
        <p:spPr>
          <a:xfrm>
            <a:off x="7092932" y="366609"/>
            <a:ext cx="3648075" cy="2585323"/>
          </a:xfrm>
          <a:prstGeom prst="rect">
            <a:avLst/>
          </a:prstGeom>
          <a:noFill/>
          <a:ln w="57150">
            <a:solidFill>
              <a:srgbClr val="0070C0"/>
            </a:solidFill>
          </a:ln>
        </p:spPr>
        <p:txBody>
          <a:bodyPr wrap="square" rtlCol="0">
            <a:spAutoFit/>
          </a:bodyPr>
          <a:lstStyle/>
          <a:p>
            <a:r>
              <a:rPr lang="en-US" b="1" dirty="0">
                <a:solidFill>
                  <a:srgbClr val="0070C0"/>
                </a:solidFill>
              </a:rPr>
              <a:t>	</a:t>
            </a:r>
            <a:r>
              <a:rPr lang="en-US" b="1" u="sng" dirty="0">
                <a:solidFill>
                  <a:srgbClr val="0070C0"/>
                </a:solidFill>
              </a:rPr>
              <a:t>Motivations</a:t>
            </a:r>
            <a:endParaRPr lang="en-US" b="1" dirty="0">
              <a:solidFill>
                <a:srgbClr val="0070C0"/>
              </a:solidFill>
            </a:endParaRPr>
          </a:p>
          <a:p>
            <a:r>
              <a:rPr lang="en-US" altLang="en-US" sz="1800" b="1" dirty="0">
                <a:solidFill>
                  <a:srgbClr val="0070C0"/>
                </a:solidFill>
                <a:cs typeface="Times New Roman" pitchFamily="18" charset="0"/>
              </a:rPr>
              <a:t>Passed in response to limitations in language of Clayton Act and narrow interpretations by </a:t>
            </a:r>
            <a:r>
              <a:rPr lang="en-US" altLang="en-US" sz="1800" b="1" dirty="0" err="1">
                <a:solidFill>
                  <a:srgbClr val="0070C0"/>
                </a:solidFill>
                <a:cs typeface="Times New Roman" pitchFamily="18" charset="0"/>
              </a:rPr>
              <a:t>SCT</a:t>
            </a:r>
            <a:endParaRPr lang="en-US" altLang="en-US" b="1" dirty="0">
              <a:solidFill>
                <a:srgbClr val="0070C0"/>
              </a:solidFill>
              <a:cs typeface="Times New Roman" pitchFamily="18" charset="0"/>
            </a:endParaRPr>
          </a:p>
          <a:p>
            <a:endParaRPr lang="en-US" altLang="en-US" sz="1800" b="1" dirty="0">
              <a:solidFill>
                <a:srgbClr val="0070C0"/>
              </a:solidFill>
              <a:cs typeface="Times New Roman" pitchFamily="18" charset="0"/>
            </a:endParaRPr>
          </a:p>
          <a:p>
            <a:r>
              <a:rPr lang="en-US" altLang="en-US" sz="1800" b="1" dirty="0">
                <a:solidFill>
                  <a:srgbClr val="0070C0"/>
                </a:solidFill>
                <a:cs typeface="Times New Roman" pitchFamily="18" charset="0"/>
              </a:rPr>
              <a:t>Attempt to increase governmental merger enforcement </a:t>
            </a:r>
          </a:p>
          <a:p>
            <a:endParaRPr lang="en-US" altLang="en-US" b="1" dirty="0">
              <a:solidFill>
                <a:srgbClr val="0070C0"/>
              </a:solidFill>
              <a:cs typeface="Times New Roman" pitchFamily="18" charset="0"/>
            </a:endParaRPr>
          </a:p>
          <a:p>
            <a:r>
              <a:rPr lang="en-US" altLang="en-US" sz="1800" b="1" dirty="0">
                <a:solidFill>
                  <a:srgbClr val="0070C0"/>
                </a:solidFill>
                <a:cs typeface="Times New Roman" pitchFamily="18" charset="0"/>
              </a:rPr>
              <a:t>(See </a:t>
            </a:r>
            <a:r>
              <a:rPr lang="en-US" altLang="en-US" sz="1800" b="1" i="1" dirty="0">
                <a:solidFill>
                  <a:srgbClr val="0070C0"/>
                </a:solidFill>
                <a:cs typeface="Times New Roman" pitchFamily="18" charset="0"/>
              </a:rPr>
              <a:t>Brown Shoe </a:t>
            </a:r>
            <a:r>
              <a:rPr lang="en-US" altLang="en-US" sz="1800" b="1" dirty="0">
                <a:solidFill>
                  <a:srgbClr val="0070C0"/>
                </a:solidFill>
                <a:cs typeface="Times New Roman" pitchFamily="18" charset="0"/>
              </a:rPr>
              <a:t>for details)</a:t>
            </a:r>
            <a:endParaRPr lang="en-US" b="1" dirty="0">
              <a:solidFill>
                <a:srgbClr val="0070C0"/>
              </a:solidFill>
            </a:endParaRPr>
          </a:p>
        </p:txBody>
      </p:sp>
      <p:cxnSp>
        <p:nvCxnSpPr>
          <p:cNvPr id="19" name="Straight Arrow Connector 18">
            <a:extLst>
              <a:ext uri="{FF2B5EF4-FFF2-40B4-BE49-F238E27FC236}">
                <a16:creationId xmlns:a16="http://schemas.microsoft.com/office/drawing/2014/main" id="{135110BA-B2F1-4FCC-A850-85F340147887}"/>
              </a:ext>
            </a:extLst>
          </p:cNvPr>
          <p:cNvCxnSpPr>
            <a:cxnSpLocks/>
          </p:cNvCxnSpPr>
          <p:nvPr/>
        </p:nvCxnSpPr>
        <p:spPr>
          <a:xfrm flipH="1" flipV="1">
            <a:off x="5733191" y="640154"/>
            <a:ext cx="1302665" cy="35094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7342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ADF76-FA64-4898-9BBC-B0AEAED01AC6}"/>
              </a:ext>
            </a:extLst>
          </p:cNvPr>
          <p:cNvSpPr>
            <a:spLocks noGrp="1"/>
          </p:cNvSpPr>
          <p:nvPr>
            <p:ph type="title"/>
          </p:nvPr>
        </p:nvSpPr>
        <p:spPr/>
        <p:txBody>
          <a:bodyPr/>
          <a:lstStyle/>
          <a:p>
            <a:r>
              <a:rPr lang="en-US" dirty="0"/>
              <a:t>Motivations for Section 7 Amendments </a:t>
            </a:r>
            <a:br>
              <a:rPr lang="en-US" dirty="0"/>
            </a:br>
            <a:r>
              <a:rPr lang="en-US" i="1" dirty="0"/>
              <a:t>(Excerpted from Brown Shoe)</a:t>
            </a:r>
            <a:r>
              <a:rPr lang="en-US" sz="2000" i="1" dirty="0">
                <a:solidFill>
                  <a:schemeClr val="accent1"/>
                </a:solidFill>
              </a:rPr>
              <a:t>(p.692)</a:t>
            </a:r>
            <a:endParaRPr lang="en-US" i="1" dirty="0">
              <a:solidFill>
                <a:schemeClr val="accent1"/>
              </a:solidFill>
            </a:endParaRPr>
          </a:p>
        </p:txBody>
      </p:sp>
      <p:sp>
        <p:nvSpPr>
          <p:cNvPr id="3" name="Content Placeholder 2">
            <a:extLst>
              <a:ext uri="{FF2B5EF4-FFF2-40B4-BE49-F238E27FC236}">
                <a16:creationId xmlns:a16="http://schemas.microsoft.com/office/drawing/2014/main" id="{A91E0254-21D0-41EA-9FA9-8AF8742EE9E4}"/>
              </a:ext>
            </a:extLst>
          </p:cNvPr>
          <p:cNvSpPr>
            <a:spLocks noGrp="1"/>
          </p:cNvSpPr>
          <p:nvPr>
            <p:ph idx="1"/>
          </p:nvPr>
        </p:nvSpPr>
        <p:spPr>
          <a:xfrm>
            <a:off x="838200" y="1517716"/>
            <a:ext cx="10515600" cy="5071620"/>
          </a:xfrm>
        </p:spPr>
        <p:txBody>
          <a:bodyPr>
            <a:normAutofit/>
          </a:bodyPr>
          <a:lstStyle/>
          <a:p>
            <a:r>
              <a:rPr lang="en-US" sz="2000" dirty="0"/>
              <a:t>The dominant theme pervading congressional consideration of the 1950 amendments was a fear of what was considered to be </a:t>
            </a:r>
            <a:r>
              <a:rPr lang="en-US" sz="2000" dirty="0">
                <a:solidFill>
                  <a:srgbClr val="C00000"/>
                </a:solidFill>
              </a:rPr>
              <a:t>a </a:t>
            </a:r>
            <a:r>
              <a:rPr lang="en-US" sz="2000" b="1" dirty="0">
                <a:solidFill>
                  <a:srgbClr val="C00000"/>
                </a:solidFill>
                <a:highlight>
                  <a:srgbClr val="FFFF00"/>
                </a:highlight>
              </a:rPr>
              <a:t>rising tide of economic concentration </a:t>
            </a:r>
            <a:r>
              <a:rPr lang="en-US" sz="2000" dirty="0"/>
              <a:t>in the American economy. *** Other considerations cited in support of the bill were the </a:t>
            </a:r>
            <a:r>
              <a:rPr lang="en-US" sz="2000" dirty="0">
                <a:solidFill>
                  <a:srgbClr val="C00000"/>
                </a:solidFill>
              </a:rPr>
              <a:t>desirability of retaining </a:t>
            </a:r>
            <a:r>
              <a:rPr lang="en-US" sz="2000" b="1" dirty="0">
                <a:solidFill>
                  <a:srgbClr val="C00000"/>
                </a:solidFill>
                <a:highlight>
                  <a:srgbClr val="FFFF00"/>
                </a:highlight>
              </a:rPr>
              <a:t>‘local control’ </a:t>
            </a:r>
            <a:r>
              <a:rPr lang="en-US" sz="2000" dirty="0">
                <a:solidFill>
                  <a:srgbClr val="C00000"/>
                </a:solidFill>
              </a:rPr>
              <a:t>over industry and the </a:t>
            </a:r>
            <a:r>
              <a:rPr lang="en-US" sz="2000" b="1" dirty="0">
                <a:solidFill>
                  <a:srgbClr val="C00000"/>
                </a:solidFill>
              </a:rPr>
              <a:t>protection of small businesses</a:t>
            </a:r>
            <a:r>
              <a:rPr lang="en-US" sz="2000" dirty="0"/>
              <a:t>. Throughout the recorded discussion may be found examples of Congress’ fear not only of accelerated concentration of economic power on economic grounds, but also of the </a:t>
            </a:r>
            <a:r>
              <a:rPr lang="en-US" sz="2000" b="1" dirty="0">
                <a:solidFill>
                  <a:srgbClr val="C00000"/>
                </a:solidFill>
                <a:highlight>
                  <a:srgbClr val="FFFF00"/>
                </a:highlight>
              </a:rPr>
              <a:t>threat to other values </a:t>
            </a:r>
            <a:r>
              <a:rPr lang="en-US" sz="2000" dirty="0"/>
              <a:t>a trend toward concentration was thought to pose. * * *</a:t>
            </a:r>
          </a:p>
          <a:p>
            <a:r>
              <a:rPr lang="en-US" sz="2000" dirty="0"/>
              <a:t>* * * [A] keystone in the erection of a barrier to what Congress saw was the </a:t>
            </a:r>
            <a:r>
              <a:rPr lang="en-US" sz="2000" b="1" dirty="0">
                <a:solidFill>
                  <a:srgbClr val="C00000"/>
                </a:solidFill>
              </a:rPr>
              <a:t>rising tide of economic concentration</a:t>
            </a:r>
            <a:r>
              <a:rPr lang="en-US" sz="2000" dirty="0"/>
              <a:t>, was its provision of </a:t>
            </a:r>
            <a:r>
              <a:rPr lang="en-US" sz="2000" dirty="0">
                <a:solidFill>
                  <a:srgbClr val="C00000"/>
                </a:solidFill>
              </a:rPr>
              <a:t>authority for arresting mergers at a time when the trend to a lessening of competition in a line of commerce was </a:t>
            </a:r>
            <a:r>
              <a:rPr lang="en-US" sz="2000" b="1" dirty="0">
                <a:solidFill>
                  <a:srgbClr val="C00000"/>
                </a:solidFill>
                <a:highlight>
                  <a:srgbClr val="FFFF00"/>
                </a:highlight>
              </a:rPr>
              <a:t>still in its incipiency</a:t>
            </a:r>
            <a:r>
              <a:rPr lang="en-US" sz="2000" dirty="0">
                <a:solidFill>
                  <a:srgbClr val="C00000"/>
                </a:solidFill>
              </a:rPr>
              <a:t>.  </a:t>
            </a:r>
            <a:br>
              <a:rPr lang="en-US" sz="2000" dirty="0">
                <a:solidFill>
                  <a:srgbClr val="C00000"/>
                </a:solidFill>
              </a:rPr>
            </a:br>
            <a:r>
              <a:rPr lang="en-US" sz="2000" dirty="0"/>
              <a:t>Congress saw the process of concentration in American business as a dynamic force; it sought to assure the Federal Trade Commission and the courts the power to </a:t>
            </a:r>
            <a:r>
              <a:rPr lang="en-US" sz="2000" b="1" dirty="0">
                <a:solidFill>
                  <a:srgbClr val="C00000"/>
                </a:solidFill>
                <a:highlight>
                  <a:srgbClr val="FFFF00"/>
                </a:highlight>
              </a:rPr>
              <a:t>brake this force at its outset and before it gathered momentum</a:t>
            </a:r>
            <a:r>
              <a:rPr lang="en-US" sz="2000" b="1" dirty="0"/>
              <a:t>.</a:t>
            </a:r>
            <a:r>
              <a:rPr lang="en-US" sz="2000" dirty="0"/>
              <a:t> * * *</a:t>
            </a:r>
          </a:p>
          <a:p>
            <a:r>
              <a:rPr lang="en-US" sz="2000" dirty="0"/>
              <a:t>* * * [A]t the same time that it sought to create an effective tool for preventing all mergers having demonstrable anti-competitive effects, </a:t>
            </a:r>
            <a:r>
              <a:rPr lang="en-US" sz="2000" dirty="0">
                <a:solidFill>
                  <a:srgbClr val="C00000"/>
                </a:solidFill>
              </a:rPr>
              <a:t>Congress recognized the </a:t>
            </a:r>
            <a:r>
              <a:rPr lang="en-US" sz="2000" b="1" dirty="0">
                <a:solidFill>
                  <a:srgbClr val="C00000"/>
                </a:solidFill>
              </a:rPr>
              <a:t>stimulation to competition </a:t>
            </a:r>
            <a:r>
              <a:rPr lang="en-US" sz="2000" dirty="0">
                <a:solidFill>
                  <a:srgbClr val="C00000"/>
                </a:solidFill>
              </a:rPr>
              <a:t>that might flow from particular mergers</a:t>
            </a:r>
            <a:r>
              <a:rPr lang="en-US" sz="2000" dirty="0"/>
              <a:t>. </a:t>
            </a:r>
          </a:p>
          <a:p>
            <a:pPr marL="0" indent="0">
              <a:buNone/>
            </a:pPr>
            <a:endParaRPr lang="en-US" sz="2000" dirty="0"/>
          </a:p>
        </p:txBody>
      </p:sp>
      <p:sp>
        <p:nvSpPr>
          <p:cNvPr id="4" name="Slide Number Placeholder 3">
            <a:extLst>
              <a:ext uri="{FF2B5EF4-FFF2-40B4-BE49-F238E27FC236}">
                <a16:creationId xmlns:a16="http://schemas.microsoft.com/office/drawing/2014/main" id="{C91DF3D1-06D5-48F3-9AA7-1F38809AB04D}"/>
              </a:ext>
            </a:extLst>
          </p:cNvPr>
          <p:cNvSpPr>
            <a:spLocks noGrp="1"/>
          </p:cNvSpPr>
          <p:nvPr>
            <p:ph type="sldNum" sz="quarter" idx="12"/>
          </p:nvPr>
        </p:nvSpPr>
        <p:spPr/>
        <p:txBody>
          <a:bodyPr/>
          <a:lstStyle/>
          <a:p>
            <a:fld id="{A3FA0A93-60EE-4E9D-852F-604094E61050}" type="slidenum">
              <a:rPr lang="en-US" smtClean="0"/>
              <a:t>11</a:t>
            </a:fld>
            <a:endParaRPr lang="en-US"/>
          </a:p>
        </p:txBody>
      </p:sp>
      <p:sp>
        <p:nvSpPr>
          <p:cNvPr id="5" name="Title 1">
            <a:extLst>
              <a:ext uri="{FF2B5EF4-FFF2-40B4-BE49-F238E27FC236}">
                <a16:creationId xmlns:a16="http://schemas.microsoft.com/office/drawing/2014/main" id="{B895283E-DE5D-4038-BC54-6EBB6B20D0AF}"/>
              </a:ext>
            </a:extLst>
          </p:cNvPr>
          <p:cNvSpPr txBox="1">
            <a:spLocks/>
          </p:cNvSpPr>
          <p:nvPr/>
        </p:nvSpPr>
        <p:spPr>
          <a:xfrm>
            <a:off x="350520" y="-51814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n-US" i="1"/>
              <a:t>Brown Shoe </a:t>
            </a:r>
            <a:r>
              <a:rPr lang="en-US"/>
              <a:t>– Motivations for Section 7 Amendments </a:t>
            </a:r>
            <a:r>
              <a:rPr lang="en-US" sz="2000" i="1">
                <a:solidFill>
                  <a:schemeClr val="accent1"/>
                </a:solidFill>
              </a:rPr>
              <a:t>(p.682)</a:t>
            </a:r>
            <a:endParaRPr lang="en-US" i="1" dirty="0">
              <a:solidFill>
                <a:schemeClr val="accent1"/>
              </a:solidFill>
            </a:endParaRPr>
          </a:p>
        </p:txBody>
      </p:sp>
      <p:sp>
        <p:nvSpPr>
          <p:cNvPr id="6" name="TextBox 5">
            <a:extLst>
              <a:ext uri="{FF2B5EF4-FFF2-40B4-BE49-F238E27FC236}">
                <a16:creationId xmlns:a16="http://schemas.microsoft.com/office/drawing/2014/main" id="{C1B5AA08-4863-4F0C-909E-438BAB22C8A2}"/>
              </a:ext>
            </a:extLst>
          </p:cNvPr>
          <p:cNvSpPr txBox="1"/>
          <p:nvPr/>
        </p:nvSpPr>
        <p:spPr>
          <a:xfrm>
            <a:off x="7955436" y="244933"/>
            <a:ext cx="4053527" cy="1200329"/>
          </a:xfrm>
          <a:prstGeom prst="rect">
            <a:avLst/>
          </a:prstGeom>
          <a:solidFill>
            <a:srgbClr val="FFC000"/>
          </a:solidFill>
          <a:ln w="57150">
            <a:solidFill>
              <a:srgbClr val="0070C0"/>
            </a:solidFill>
          </a:ln>
        </p:spPr>
        <p:txBody>
          <a:bodyPr wrap="square" rtlCol="0">
            <a:spAutoFit/>
          </a:bodyPr>
          <a:lstStyle/>
          <a:p>
            <a:pPr algn="ctr"/>
            <a:r>
              <a:rPr lang="en-US" sz="2400" b="1" dirty="0">
                <a:solidFill>
                  <a:srgbClr val="0070C0"/>
                </a:solidFill>
              </a:rPr>
              <a:t>Key language for </a:t>
            </a:r>
            <a:r>
              <a:rPr lang="en-US" sz="2400" b="1" dirty="0" err="1">
                <a:solidFill>
                  <a:srgbClr val="0070C0"/>
                </a:solidFill>
              </a:rPr>
              <a:t>NeoB’s</a:t>
            </a:r>
            <a:r>
              <a:rPr lang="en-US" sz="2400" b="1" dirty="0">
                <a:solidFill>
                  <a:srgbClr val="0070C0"/>
                </a:solidFill>
              </a:rPr>
              <a:t> justification for </a:t>
            </a:r>
            <a:br>
              <a:rPr lang="en-US" sz="2400" b="1" dirty="0">
                <a:solidFill>
                  <a:srgbClr val="0070C0"/>
                </a:solidFill>
              </a:rPr>
            </a:br>
            <a:r>
              <a:rPr lang="en-US" sz="2400" b="1" dirty="0">
                <a:solidFill>
                  <a:srgbClr val="0070C0"/>
                </a:solidFill>
              </a:rPr>
              <a:t>more enforcement</a:t>
            </a:r>
          </a:p>
        </p:txBody>
      </p:sp>
    </p:spTree>
    <p:extLst>
      <p:ext uri="{BB962C8B-B14F-4D97-AF65-F5344CB8AC3E}">
        <p14:creationId xmlns:p14="http://schemas.microsoft.com/office/powerpoint/2010/main" val="4276656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0494D-70DD-4216-BC23-FE19451C4291}"/>
              </a:ext>
            </a:extLst>
          </p:cNvPr>
          <p:cNvSpPr>
            <a:spLocks noGrp="1"/>
          </p:cNvSpPr>
          <p:nvPr>
            <p:ph type="title"/>
          </p:nvPr>
        </p:nvSpPr>
        <p:spPr/>
        <p:txBody>
          <a:bodyPr/>
          <a:lstStyle/>
          <a:p>
            <a:r>
              <a:rPr lang="en-US" dirty="0"/>
              <a:t>But Modern Merger Analysis Ignores Certain Motivations </a:t>
            </a:r>
            <a:br>
              <a:rPr lang="en-US" dirty="0"/>
            </a:br>
            <a:r>
              <a:rPr lang="en-US" dirty="0"/>
              <a:t>and Economic/Social/Political Effects</a:t>
            </a:r>
          </a:p>
        </p:txBody>
      </p:sp>
      <p:sp>
        <p:nvSpPr>
          <p:cNvPr id="3" name="Content Placeholder 2">
            <a:extLst>
              <a:ext uri="{FF2B5EF4-FFF2-40B4-BE49-F238E27FC236}">
                <a16:creationId xmlns:a16="http://schemas.microsoft.com/office/drawing/2014/main" id="{AF514EFD-A43C-45C8-8B40-9D01C442807A}"/>
              </a:ext>
            </a:extLst>
          </p:cNvPr>
          <p:cNvSpPr>
            <a:spLocks noGrp="1"/>
          </p:cNvSpPr>
          <p:nvPr>
            <p:ph idx="1"/>
          </p:nvPr>
        </p:nvSpPr>
        <p:spPr>
          <a:xfrm>
            <a:off x="838200" y="1825624"/>
            <a:ext cx="7789223" cy="4754285"/>
          </a:xfrm>
        </p:spPr>
        <p:txBody>
          <a:bodyPr>
            <a:normAutofit fontScale="85000" lnSpcReduction="20000"/>
          </a:bodyPr>
          <a:lstStyle/>
          <a:p>
            <a:r>
              <a:rPr lang="en-US" sz="2400" dirty="0">
                <a:solidFill>
                  <a:srgbClr val="C00000"/>
                </a:solidFill>
              </a:rPr>
              <a:t>Tax savings and management hubris (empire building) as merger motivations</a:t>
            </a:r>
          </a:p>
          <a:p>
            <a:pPr lvl="1"/>
            <a:r>
              <a:rPr lang="en-US" sz="2000" dirty="0"/>
              <a:t>Tax savings do not increase welfare</a:t>
            </a:r>
          </a:p>
          <a:p>
            <a:pPr lvl="1"/>
            <a:r>
              <a:rPr lang="en-US" sz="2000" dirty="0"/>
              <a:t>CEO hubris, bigger empire or Jet</a:t>
            </a:r>
          </a:p>
          <a:p>
            <a:pPr lvl="1"/>
            <a:r>
              <a:rPr lang="en-US" sz="2000" dirty="0"/>
              <a:t>These motivations and effects are considered “neutral” and ignored</a:t>
            </a:r>
          </a:p>
          <a:p>
            <a:r>
              <a:rPr lang="en-US" sz="2400" dirty="0">
                <a:solidFill>
                  <a:srgbClr val="C00000"/>
                </a:solidFill>
              </a:rPr>
              <a:t>Impact on income &amp; wealth inequality </a:t>
            </a:r>
          </a:p>
          <a:p>
            <a:pPr lvl="1"/>
            <a:r>
              <a:rPr lang="en-US" sz="2000" dirty="0"/>
              <a:t>Merger may have effects on inequality (including employment level) </a:t>
            </a:r>
          </a:p>
          <a:p>
            <a:pPr lvl="1"/>
            <a:r>
              <a:rPr lang="en-US" sz="2000" dirty="0"/>
              <a:t>Inequality only taken into account in that market power typically worsens inequality since stockholder and top managers have higher incomes than product purchasers</a:t>
            </a:r>
          </a:p>
          <a:p>
            <a:r>
              <a:rPr lang="en-US" sz="2400" dirty="0">
                <a:solidFill>
                  <a:srgbClr val="C00000"/>
                </a:solidFill>
              </a:rPr>
              <a:t>Impact on corporate political power </a:t>
            </a:r>
          </a:p>
          <a:p>
            <a:pPr lvl="1"/>
            <a:r>
              <a:rPr lang="en-US" sz="2000" dirty="0"/>
              <a:t>Political power effects are considered outside of antitrust </a:t>
            </a:r>
          </a:p>
          <a:p>
            <a:r>
              <a:rPr lang="en-US" sz="2400" dirty="0">
                <a:solidFill>
                  <a:srgbClr val="C00000"/>
                </a:solidFill>
              </a:rPr>
              <a:t>Impact on other values and concerns</a:t>
            </a:r>
          </a:p>
          <a:p>
            <a:pPr lvl="1"/>
            <a:r>
              <a:rPr lang="en-US" sz="2000" dirty="0"/>
              <a:t>Diversity</a:t>
            </a:r>
          </a:p>
          <a:p>
            <a:pPr lvl="1"/>
            <a:r>
              <a:rPr lang="en-US" sz="2000" dirty="0"/>
              <a:t>Environmental concerns/sustainability</a:t>
            </a:r>
          </a:p>
          <a:p>
            <a:r>
              <a:rPr lang="en-US" sz="2400" dirty="0">
                <a:solidFill>
                  <a:srgbClr val="C00000"/>
                </a:solidFill>
              </a:rPr>
              <a:t>Impact on traditional way or life (e.g., small business, local control, social fabric)</a:t>
            </a:r>
          </a:p>
          <a:p>
            <a:pPr lvl="1"/>
            <a:r>
              <a:rPr lang="en-US" sz="2000" dirty="0"/>
              <a:t>Despite language in </a:t>
            </a:r>
            <a:r>
              <a:rPr lang="en-US" sz="2000" i="1" dirty="0"/>
              <a:t>Brown Shoe</a:t>
            </a:r>
            <a:r>
              <a:rPr lang="en-US" sz="2000" dirty="0"/>
              <a:t>, these not currently taken into account</a:t>
            </a:r>
            <a:endParaRPr lang="en-US" dirty="0"/>
          </a:p>
        </p:txBody>
      </p:sp>
      <p:sp>
        <p:nvSpPr>
          <p:cNvPr id="4" name="Slide Number Placeholder 3">
            <a:extLst>
              <a:ext uri="{FF2B5EF4-FFF2-40B4-BE49-F238E27FC236}">
                <a16:creationId xmlns:a16="http://schemas.microsoft.com/office/drawing/2014/main" id="{C0C5CC6A-877F-4253-BD27-CEF1DE5E010D}"/>
              </a:ext>
            </a:extLst>
          </p:cNvPr>
          <p:cNvSpPr>
            <a:spLocks noGrp="1"/>
          </p:cNvSpPr>
          <p:nvPr>
            <p:ph type="sldNum" sz="quarter" idx="12"/>
          </p:nvPr>
        </p:nvSpPr>
        <p:spPr/>
        <p:txBody>
          <a:bodyPr/>
          <a:lstStyle/>
          <a:p>
            <a:fld id="{A3FA0A93-60EE-4E9D-852F-604094E61050}" type="slidenum">
              <a:rPr lang="en-US" smtClean="0"/>
              <a:t>12</a:t>
            </a:fld>
            <a:endParaRPr lang="en-US"/>
          </a:p>
        </p:txBody>
      </p:sp>
      <p:sp>
        <p:nvSpPr>
          <p:cNvPr id="8" name="TextBox 7">
            <a:extLst>
              <a:ext uri="{FF2B5EF4-FFF2-40B4-BE49-F238E27FC236}">
                <a16:creationId xmlns:a16="http://schemas.microsoft.com/office/drawing/2014/main" id="{581EFCC3-8BD1-41DD-866D-43D3C5A3E6CC}"/>
              </a:ext>
            </a:extLst>
          </p:cNvPr>
          <p:cNvSpPr txBox="1"/>
          <p:nvPr/>
        </p:nvSpPr>
        <p:spPr>
          <a:xfrm>
            <a:off x="9448314" y="2838645"/>
            <a:ext cx="2525323" cy="3046988"/>
          </a:xfrm>
          <a:prstGeom prst="rect">
            <a:avLst/>
          </a:prstGeom>
          <a:solidFill>
            <a:srgbClr val="FFC000"/>
          </a:solidFill>
          <a:ln w="57150">
            <a:solidFill>
              <a:srgbClr val="0070C0"/>
            </a:solidFill>
          </a:ln>
        </p:spPr>
        <p:txBody>
          <a:bodyPr wrap="square" rtlCol="0">
            <a:spAutoFit/>
          </a:bodyPr>
          <a:lstStyle/>
          <a:p>
            <a:r>
              <a:rPr lang="en-US" sz="1600" b="1" dirty="0">
                <a:solidFill>
                  <a:srgbClr val="0070C0"/>
                </a:solidFill>
              </a:rPr>
              <a:t>Neo-</a:t>
            </a:r>
            <a:r>
              <a:rPr lang="en-US" sz="1600" b="1" dirty="0" err="1">
                <a:solidFill>
                  <a:srgbClr val="0070C0"/>
                </a:solidFill>
              </a:rPr>
              <a:t>Brandeisians</a:t>
            </a:r>
            <a:r>
              <a:rPr lang="en-US" sz="1600" b="1" dirty="0">
                <a:solidFill>
                  <a:srgbClr val="0070C0"/>
                </a:solidFill>
              </a:rPr>
              <a:t> want to include (or re-include) these categories of concerns and even make them the dominant determinants of merger policy.  </a:t>
            </a:r>
          </a:p>
          <a:p>
            <a:endParaRPr lang="en-US" sz="1600" b="1" dirty="0">
              <a:solidFill>
                <a:srgbClr val="0070C0"/>
              </a:solidFill>
            </a:endParaRPr>
          </a:p>
          <a:p>
            <a:r>
              <a:rPr lang="en-US" sz="1600" b="1" dirty="0" err="1">
                <a:solidFill>
                  <a:srgbClr val="0070C0"/>
                </a:solidFill>
                <a:highlight>
                  <a:srgbClr val="FFFF00"/>
                </a:highlight>
              </a:rPr>
              <a:t>NeoB</a:t>
            </a:r>
            <a:r>
              <a:rPr lang="en-US" sz="1600" b="1" dirty="0">
                <a:solidFill>
                  <a:srgbClr val="0070C0"/>
                </a:solidFill>
                <a:highlight>
                  <a:srgbClr val="FFFF00"/>
                </a:highlight>
              </a:rPr>
              <a:t> want the focus placed on “structure,” itself, not economic “outcomes.”</a:t>
            </a:r>
          </a:p>
        </p:txBody>
      </p:sp>
      <p:cxnSp>
        <p:nvCxnSpPr>
          <p:cNvPr id="9" name="Straight Arrow Connector 8">
            <a:extLst>
              <a:ext uri="{FF2B5EF4-FFF2-40B4-BE49-F238E27FC236}">
                <a16:creationId xmlns:a16="http://schemas.microsoft.com/office/drawing/2014/main" id="{9595B543-3407-4C09-87BD-532172FFA8BA}"/>
              </a:ext>
            </a:extLst>
          </p:cNvPr>
          <p:cNvCxnSpPr>
            <a:cxnSpLocks/>
          </p:cNvCxnSpPr>
          <p:nvPr/>
        </p:nvCxnSpPr>
        <p:spPr>
          <a:xfrm flipH="1" flipV="1">
            <a:off x="8150772" y="3538156"/>
            <a:ext cx="773374" cy="33358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595B543-3407-4C09-87BD-532172FFA8BA}"/>
              </a:ext>
            </a:extLst>
          </p:cNvPr>
          <p:cNvCxnSpPr>
            <a:cxnSpLocks/>
          </p:cNvCxnSpPr>
          <p:nvPr/>
        </p:nvCxnSpPr>
        <p:spPr>
          <a:xfrm flipH="1">
            <a:off x="7911506" y="4239029"/>
            <a:ext cx="1012640" cy="40969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6115C70-E442-4E90-8846-ECD62A7BDA62}"/>
              </a:ext>
            </a:extLst>
          </p:cNvPr>
          <p:cNvCxnSpPr>
            <a:cxnSpLocks/>
          </p:cNvCxnSpPr>
          <p:nvPr/>
        </p:nvCxnSpPr>
        <p:spPr>
          <a:xfrm flipH="1">
            <a:off x="8290055" y="4669167"/>
            <a:ext cx="930814" cy="65457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1096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 of the </a:t>
            </a:r>
            <a:br>
              <a:rPr lang="en-US" dirty="0"/>
            </a:br>
            <a:r>
              <a:rPr lang="en-US" dirty="0"/>
              <a:t>Evolution of Merger Law</a:t>
            </a:r>
          </a:p>
        </p:txBody>
      </p:sp>
      <p:sp>
        <p:nvSpPr>
          <p:cNvPr id="3" name="Text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A3FA0A93-60EE-4E9D-852F-604094E61050}" type="slidenum">
              <a:rPr lang="en-US" smtClean="0"/>
              <a:t>13</a:t>
            </a:fld>
            <a:endParaRPr lang="en-US"/>
          </a:p>
        </p:txBody>
      </p:sp>
    </p:spTree>
    <p:extLst>
      <p:ext uri="{BB962C8B-B14F-4D97-AF65-F5344CB8AC3E}">
        <p14:creationId xmlns:p14="http://schemas.microsoft.com/office/powerpoint/2010/main" val="2265731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105044" y="419637"/>
            <a:ext cx="10084571" cy="746125"/>
          </a:xfrm>
        </p:spPr>
        <p:txBody>
          <a:bodyPr>
            <a:noAutofit/>
          </a:bodyPr>
          <a:lstStyle/>
          <a:p>
            <a:pPr eaLnBrk="1" hangingPunct="1"/>
            <a:r>
              <a:rPr lang="en-US" altLang="en-US" dirty="0">
                <a:cs typeface="Times New Roman" pitchFamily="18" charset="0"/>
              </a:rPr>
              <a:t>Current Section 7 (1950 Amendment)</a:t>
            </a:r>
          </a:p>
        </p:txBody>
      </p:sp>
      <p:sp>
        <p:nvSpPr>
          <p:cNvPr id="8195" name="Content Placeholder 2"/>
          <p:cNvSpPr>
            <a:spLocks noGrp="1"/>
          </p:cNvSpPr>
          <p:nvPr>
            <p:ph idx="1"/>
          </p:nvPr>
        </p:nvSpPr>
        <p:spPr>
          <a:xfrm>
            <a:off x="1981200" y="1828801"/>
            <a:ext cx="8229600" cy="3478490"/>
          </a:xfrm>
        </p:spPr>
        <p:txBody>
          <a:bodyPr/>
          <a:lstStyle/>
          <a:p>
            <a:pPr eaLnBrk="1" hangingPunct="1"/>
            <a:r>
              <a:rPr lang="en-US" altLang="en-US" sz="2400" dirty="0">
                <a:cs typeface="Times New Roman" pitchFamily="18" charset="0"/>
              </a:rPr>
              <a:t>“No person engaged in commerce or in any activity affecting commerce shall acquire, directly or indirectly, the whole or any part of the stock or other share capital and no person subject to the jurisdiction of the Federal Trade Commission shall acquire the whole or any part of the assets of another person engaged also in commerce or in any activity affecting commerce, where in </a:t>
            </a:r>
            <a:r>
              <a:rPr lang="en-US" altLang="en-US" sz="2400" b="1" i="1" dirty="0">
                <a:solidFill>
                  <a:srgbClr val="C00000"/>
                </a:solidFill>
                <a:cs typeface="Times New Roman" pitchFamily="18" charset="0"/>
              </a:rPr>
              <a:t>any line of commerce </a:t>
            </a:r>
            <a:r>
              <a:rPr lang="en-US" altLang="en-US" sz="2400" dirty="0">
                <a:cs typeface="Times New Roman" pitchFamily="18" charset="0"/>
              </a:rPr>
              <a:t>or in any activity affecting commerce in </a:t>
            </a:r>
            <a:r>
              <a:rPr lang="en-US" altLang="en-US" sz="2400" b="1" i="1" dirty="0">
                <a:solidFill>
                  <a:srgbClr val="C00000"/>
                </a:solidFill>
                <a:cs typeface="Times New Roman" pitchFamily="18" charset="0"/>
              </a:rPr>
              <a:t>any section of the country</a:t>
            </a:r>
            <a:r>
              <a:rPr lang="en-US" altLang="en-US" sz="2400" dirty="0">
                <a:cs typeface="Times New Roman" pitchFamily="18" charset="0"/>
              </a:rPr>
              <a:t>, the effect of such acquisition </a:t>
            </a:r>
            <a:r>
              <a:rPr lang="en-US" altLang="en-US" sz="2400" b="1" i="1" dirty="0">
                <a:solidFill>
                  <a:srgbClr val="C00000"/>
                </a:solidFill>
                <a:highlight>
                  <a:srgbClr val="FFFF00"/>
                </a:highlight>
                <a:cs typeface="Times New Roman" pitchFamily="18" charset="0"/>
              </a:rPr>
              <a:t>may be substantially to lessen competition, or tend to create a monopoly.”</a:t>
            </a:r>
            <a:endParaRPr lang="en-US" altLang="en-US" sz="2000" b="1" i="1" dirty="0">
              <a:solidFill>
                <a:srgbClr val="C00000"/>
              </a:solidFill>
              <a:highlight>
                <a:srgbClr val="FFFF00"/>
              </a:highlight>
              <a:cs typeface="Times New Roman" pitchFamily="18" charset="0"/>
            </a:endParaRPr>
          </a:p>
        </p:txBody>
      </p:sp>
      <p:sp>
        <p:nvSpPr>
          <p:cNvPr id="819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fld id="{4A1D554A-1223-4B62-BBB7-E52E92F0E3B4}" type="slidenum">
              <a:rPr lang="en-US" altLang="en-US" sz="1400"/>
              <a:pPr/>
              <a:t>14</a:t>
            </a:fld>
            <a:endParaRPr lang="en-US" altLang="en-US" sz="1400"/>
          </a:p>
        </p:txBody>
      </p:sp>
      <p:sp>
        <p:nvSpPr>
          <p:cNvPr id="3" name="TextBox 2">
            <a:extLst>
              <a:ext uri="{FF2B5EF4-FFF2-40B4-BE49-F238E27FC236}">
                <a16:creationId xmlns:a16="http://schemas.microsoft.com/office/drawing/2014/main" id="{8E7FF8A4-470B-46FB-A384-1E3B52B19F43}"/>
              </a:ext>
            </a:extLst>
          </p:cNvPr>
          <p:cNvSpPr txBox="1"/>
          <p:nvPr/>
        </p:nvSpPr>
        <p:spPr>
          <a:xfrm>
            <a:off x="7513161" y="5521146"/>
            <a:ext cx="4053527" cy="1200329"/>
          </a:xfrm>
          <a:prstGeom prst="rect">
            <a:avLst/>
          </a:prstGeom>
          <a:noFill/>
          <a:ln w="57150">
            <a:solidFill>
              <a:srgbClr val="0070C0"/>
            </a:solidFill>
          </a:ln>
        </p:spPr>
        <p:txBody>
          <a:bodyPr wrap="square" rtlCol="0">
            <a:spAutoFit/>
          </a:bodyPr>
          <a:lstStyle/>
          <a:p>
            <a:pPr algn="ctr"/>
            <a:r>
              <a:rPr lang="en-US" sz="2400" b="1" dirty="0">
                <a:solidFill>
                  <a:srgbClr val="0070C0"/>
                </a:solidFill>
              </a:rPr>
              <a:t>Encompasses </a:t>
            </a:r>
            <a:br>
              <a:rPr lang="en-US" sz="2400" b="1" dirty="0">
                <a:solidFill>
                  <a:srgbClr val="0070C0"/>
                </a:solidFill>
              </a:rPr>
            </a:br>
            <a:r>
              <a:rPr lang="en-US" sz="2400" b="1" dirty="0">
                <a:solidFill>
                  <a:srgbClr val="0070C0"/>
                </a:solidFill>
              </a:rPr>
              <a:t>“reasonable probability” </a:t>
            </a:r>
            <a:br>
              <a:rPr lang="en-US" sz="2400" b="1" dirty="0">
                <a:solidFill>
                  <a:srgbClr val="0070C0"/>
                </a:solidFill>
              </a:rPr>
            </a:br>
            <a:r>
              <a:rPr lang="en-US" sz="2400" b="1" dirty="0">
                <a:solidFill>
                  <a:srgbClr val="0070C0"/>
                </a:solidFill>
              </a:rPr>
              <a:t>or “appreciable risk”</a:t>
            </a:r>
          </a:p>
        </p:txBody>
      </p:sp>
      <p:cxnSp>
        <p:nvCxnSpPr>
          <p:cNvPr id="5" name="Straight Arrow Connector 4">
            <a:extLst>
              <a:ext uri="{FF2B5EF4-FFF2-40B4-BE49-F238E27FC236}">
                <a16:creationId xmlns:a16="http://schemas.microsoft.com/office/drawing/2014/main" id="{D802D52D-7829-47C8-AC58-1429B970BFF5}"/>
              </a:ext>
            </a:extLst>
          </p:cNvPr>
          <p:cNvCxnSpPr/>
          <p:nvPr/>
        </p:nvCxnSpPr>
        <p:spPr>
          <a:xfrm flipH="1" flipV="1">
            <a:off x="6147329" y="4977353"/>
            <a:ext cx="1365832" cy="88611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62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185D3-7CA9-4041-AE28-053CEB99FAF5}"/>
              </a:ext>
            </a:extLst>
          </p:cNvPr>
          <p:cNvSpPr>
            <a:spLocks noGrp="1"/>
          </p:cNvSpPr>
          <p:nvPr>
            <p:ph type="title"/>
          </p:nvPr>
        </p:nvSpPr>
        <p:spPr/>
        <p:txBody>
          <a:bodyPr/>
          <a:lstStyle/>
          <a:p>
            <a:r>
              <a:rPr lang="en-US" i="1" dirty="0"/>
              <a:t>Brown Shoe</a:t>
            </a:r>
            <a:r>
              <a:rPr lang="en-US" dirty="0"/>
              <a:t>: Basic Legal Standard</a:t>
            </a:r>
          </a:p>
        </p:txBody>
      </p:sp>
      <p:sp>
        <p:nvSpPr>
          <p:cNvPr id="3" name="Content Placeholder 2">
            <a:extLst>
              <a:ext uri="{FF2B5EF4-FFF2-40B4-BE49-F238E27FC236}">
                <a16:creationId xmlns:a16="http://schemas.microsoft.com/office/drawing/2014/main" id="{F0BBCA69-B2AC-42EE-83DA-B9653131E18A}"/>
              </a:ext>
            </a:extLst>
          </p:cNvPr>
          <p:cNvSpPr>
            <a:spLocks noGrp="1"/>
          </p:cNvSpPr>
          <p:nvPr>
            <p:ph idx="1"/>
          </p:nvPr>
        </p:nvSpPr>
        <p:spPr/>
        <p:txBody>
          <a:bodyPr>
            <a:normAutofit fontScale="77500" lnSpcReduction="20000"/>
          </a:bodyPr>
          <a:lstStyle/>
          <a:p>
            <a:pPr>
              <a:lnSpc>
                <a:spcPct val="110000"/>
              </a:lnSpc>
            </a:pPr>
            <a:r>
              <a:rPr lang="en-US" dirty="0"/>
              <a:t>The Court’s review of legislative history of 1950s amendment included the following discussion of the “may be … “ standard</a:t>
            </a:r>
            <a:br>
              <a:rPr lang="en-US" dirty="0"/>
            </a:br>
            <a:endParaRPr lang="en-US" dirty="0"/>
          </a:p>
          <a:p>
            <a:pPr lvl="1">
              <a:lnSpc>
                <a:spcPct val="110000"/>
              </a:lnSpc>
            </a:pPr>
            <a:r>
              <a:rPr lang="en-US" dirty="0"/>
              <a:t>“Congress used the words "</a:t>
            </a:r>
            <a:r>
              <a:rPr lang="en-US" i="1" dirty="0"/>
              <a:t>may be</a:t>
            </a:r>
            <a:r>
              <a:rPr lang="en-US" dirty="0"/>
              <a:t> substantially to lessen competition" (emphasis supplied), to </a:t>
            </a:r>
            <a:r>
              <a:rPr lang="en-US" dirty="0">
                <a:solidFill>
                  <a:srgbClr val="C00000"/>
                </a:solidFill>
              </a:rPr>
              <a:t>indicate that its concern was with </a:t>
            </a:r>
            <a:r>
              <a:rPr lang="en-US" b="1" dirty="0">
                <a:solidFill>
                  <a:srgbClr val="C00000"/>
                </a:solidFill>
              </a:rPr>
              <a:t>probabilities, not certainties</a:t>
            </a:r>
            <a:r>
              <a:rPr lang="en-US" dirty="0">
                <a:solidFill>
                  <a:srgbClr val="C00000"/>
                </a:solidFill>
              </a:rPr>
              <a:t>.</a:t>
            </a:r>
            <a:r>
              <a:rPr lang="en-US" b="1" baseline="30000" dirty="0">
                <a:solidFill>
                  <a:srgbClr val="0070C0"/>
                </a:solidFill>
              </a:rPr>
              <a:t>39</a:t>
            </a:r>
            <a:r>
              <a:rPr lang="en-US" dirty="0">
                <a:solidFill>
                  <a:srgbClr val="C00000"/>
                </a:solidFill>
              </a:rPr>
              <a:t>  </a:t>
            </a:r>
            <a:r>
              <a:rPr lang="en-US" dirty="0"/>
              <a:t>Statutes existed for dealing with clear-cut menaces to competition; no statute was sought for dealing with ephemeral possibilities. Mergers with a probable anticompetitive effect were to be proscribed by this Act.” 370 U. S. 323</a:t>
            </a:r>
          </a:p>
          <a:p>
            <a:pPr lvl="1">
              <a:lnSpc>
                <a:spcPct val="110000"/>
              </a:lnSpc>
            </a:pPr>
            <a:endParaRPr lang="en-US" dirty="0"/>
          </a:p>
          <a:p>
            <a:pPr lvl="1">
              <a:lnSpc>
                <a:spcPct val="110000"/>
              </a:lnSpc>
            </a:pPr>
            <a:r>
              <a:rPr lang="en-US" b="1" dirty="0">
                <a:solidFill>
                  <a:srgbClr val="0070C0"/>
                </a:solidFill>
              </a:rPr>
              <a:t>Footnote 39</a:t>
            </a:r>
            <a:r>
              <a:rPr lang="en-US" b="1" dirty="0"/>
              <a:t>: </a:t>
            </a:r>
            <a:r>
              <a:rPr lang="en-US" dirty="0"/>
              <a:t>“"The use of these words ['may be'] means that the bill, if enacted, would not apply to the mere possibility, but only to the </a:t>
            </a:r>
            <a:r>
              <a:rPr lang="en-US" b="1" dirty="0">
                <a:solidFill>
                  <a:srgbClr val="C00000"/>
                </a:solidFill>
              </a:rPr>
              <a:t>reasonable probability</a:t>
            </a:r>
            <a:r>
              <a:rPr lang="en-US" dirty="0"/>
              <a:t>, of the prescribed [</a:t>
            </a:r>
            <a:r>
              <a:rPr lang="en-US" i="1" dirty="0"/>
              <a:t>sic</a:t>
            </a:r>
            <a:r>
              <a:rPr lang="en-US" dirty="0"/>
              <a:t>] effect. . . . The words 'may be' have been in section 7 of the Clayton Act since 1914. </a:t>
            </a:r>
            <a:r>
              <a:rPr lang="en-US" dirty="0">
                <a:solidFill>
                  <a:srgbClr val="C00000"/>
                </a:solidFill>
              </a:rPr>
              <a:t>The concept of </a:t>
            </a:r>
            <a:r>
              <a:rPr lang="en-US" b="1" dirty="0">
                <a:solidFill>
                  <a:srgbClr val="C00000"/>
                </a:solidFill>
              </a:rPr>
              <a:t>reasonable probability </a:t>
            </a:r>
            <a:r>
              <a:rPr lang="en-US" dirty="0">
                <a:solidFill>
                  <a:srgbClr val="C00000"/>
                </a:solidFill>
              </a:rPr>
              <a:t>conveyed by these words is a necessary element in any statute which seeks to </a:t>
            </a:r>
            <a:r>
              <a:rPr lang="en-US" b="1" dirty="0">
                <a:solidFill>
                  <a:srgbClr val="C00000"/>
                </a:solidFill>
              </a:rPr>
              <a:t>arrest restraints of trade in their incipiency and before they develop into full-fledged restraints violative of the Sherman Act</a:t>
            </a:r>
            <a:r>
              <a:rPr lang="en-US" dirty="0"/>
              <a:t>. A requirement of certainty and actuality of injury to competition is incompatible with any effort to supplement the Sherman Act by reaching incipient restraints."</a:t>
            </a:r>
          </a:p>
          <a:p>
            <a:pPr lvl="1">
              <a:lnSpc>
                <a:spcPct val="110000"/>
              </a:lnSpc>
            </a:pPr>
            <a:endParaRPr lang="en-US" dirty="0"/>
          </a:p>
          <a:p>
            <a:pPr>
              <a:lnSpc>
                <a:spcPct val="110000"/>
              </a:lnSpc>
            </a:pPr>
            <a:endParaRPr lang="en-US" dirty="0"/>
          </a:p>
          <a:p>
            <a:pPr lvl="1">
              <a:lnSpc>
                <a:spcPct val="110000"/>
              </a:lnSpc>
            </a:pPr>
            <a:endParaRPr lang="en-US" dirty="0"/>
          </a:p>
        </p:txBody>
      </p:sp>
      <p:sp>
        <p:nvSpPr>
          <p:cNvPr id="4" name="Slide Number Placeholder 3">
            <a:extLst>
              <a:ext uri="{FF2B5EF4-FFF2-40B4-BE49-F238E27FC236}">
                <a16:creationId xmlns:a16="http://schemas.microsoft.com/office/drawing/2014/main" id="{288C5AB2-BA9B-4D2A-B419-A5AFC49F7537}"/>
              </a:ext>
            </a:extLst>
          </p:cNvPr>
          <p:cNvSpPr>
            <a:spLocks noGrp="1"/>
          </p:cNvSpPr>
          <p:nvPr>
            <p:ph type="sldNum" sz="quarter" idx="12"/>
          </p:nvPr>
        </p:nvSpPr>
        <p:spPr/>
        <p:txBody>
          <a:bodyPr/>
          <a:lstStyle/>
          <a:p>
            <a:fld id="{A3FA0A93-60EE-4E9D-852F-604094E61050}" type="slidenum">
              <a:rPr lang="en-US" smtClean="0"/>
              <a:t>15</a:t>
            </a:fld>
            <a:endParaRPr lang="en-US"/>
          </a:p>
        </p:txBody>
      </p:sp>
    </p:spTree>
    <p:extLst>
      <p:ext uri="{BB962C8B-B14F-4D97-AF65-F5344CB8AC3E}">
        <p14:creationId xmlns:p14="http://schemas.microsoft.com/office/powerpoint/2010/main" val="1475136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911B8-7CA4-465B-BCC7-10C75217D9AC}"/>
              </a:ext>
            </a:extLst>
          </p:cNvPr>
          <p:cNvSpPr>
            <a:spLocks noGrp="1"/>
          </p:cNvSpPr>
          <p:nvPr>
            <p:ph type="title"/>
          </p:nvPr>
        </p:nvSpPr>
        <p:spPr/>
        <p:txBody>
          <a:bodyPr/>
          <a:lstStyle/>
          <a:p>
            <a:r>
              <a:rPr lang="en-US" b="1" i="1" dirty="0"/>
              <a:t>Phila </a:t>
            </a:r>
            <a:r>
              <a:rPr lang="en-US" b="1" i="1" dirty="0" err="1"/>
              <a:t>Nat’l</a:t>
            </a:r>
            <a:r>
              <a:rPr lang="en-US" b="1" i="1" dirty="0"/>
              <a:t> Bank (1963)</a:t>
            </a:r>
            <a:r>
              <a:rPr lang="en-US" b="1" dirty="0"/>
              <a:t>: </a:t>
            </a:r>
            <a:r>
              <a:rPr lang="en-US" dirty="0"/>
              <a:t>The Structural Presumption </a:t>
            </a:r>
            <a:r>
              <a:rPr lang="en-US" sz="2000" i="1" dirty="0">
                <a:solidFill>
                  <a:schemeClr val="accent1"/>
                </a:solidFill>
              </a:rPr>
              <a:t>(p.695)</a:t>
            </a:r>
            <a:r>
              <a:rPr lang="en-US" dirty="0"/>
              <a:t> </a:t>
            </a:r>
          </a:p>
        </p:txBody>
      </p:sp>
      <p:sp>
        <p:nvSpPr>
          <p:cNvPr id="3" name="Content Placeholder 2">
            <a:extLst>
              <a:ext uri="{FF2B5EF4-FFF2-40B4-BE49-F238E27FC236}">
                <a16:creationId xmlns:a16="http://schemas.microsoft.com/office/drawing/2014/main" id="{09ED579C-AA75-4EA8-A16B-1BD806367695}"/>
              </a:ext>
            </a:extLst>
          </p:cNvPr>
          <p:cNvSpPr>
            <a:spLocks noGrp="1"/>
          </p:cNvSpPr>
          <p:nvPr>
            <p:ph idx="1"/>
          </p:nvPr>
        </p:nvSpPr>
        <p:spPr>
          <a:xfrm>
            <a:off x="474482" y="1571101"/>
            <a:ext cx="8136118" cy="4921774"/>
          </a:xfrm>
        </p:spPr>
        <p:txBody>
          <a:bodyPr>
            <a:normAutofit/>
          </a:bodyPr>
          <a:lstStyle/>
          <a:p>
            <a:r>
              <a:rPr lang="en-US" sz="2400" dirty="0"/>
              <a:t>Specifically, we think that a merger which produces a firm controlling an </a:t>
            </a:r>
            <a:r>
              <a:rPr lang="en-US" sz="2400" b="1" dirty="0">
                <a:solidFill>
                  <a:srgbClr val="C00000"/>
                </a:solidFill>
              </a:rPr>
              <a:t>undue percentage share of the relevant market, and results in a significant increase in the concentration of firms </a:t>
            </a:r>
            <a:r>
              <a:rPr lang="en-US" sz="2400" dirty="0"/>
              <a:t>in that market is </a:t>
            </a:r>
            <a:br>
              <a:rPr lang="en-US" sz="2400" dirty="0"/>
            </a:br>
            <a:r>
              <a:rPr lang="en-US" sz="2400" dirty="0"/>
              <a:t>so inherently likely to lessen competition substantially that it must be </a:t>
            </a:r>
            <a:r>
              <a:rPr lang="en-US" sz="2400" dirty="0">
                <a:solidFill>
                  <a:srgbClr val="C00000"/>
                </a:solidFill>
              </a:rPr>
              <a:t>enjoined in the absence of evidence </a:t>
            </a:r>
            <a:r>
              <a:rPr lang="en-US" sz="2400" b="1" dirty="0">
                <a:solidFill>
                  <a:srgbClr val="C00000"/>
                </a:solidFill>
              </a:rPr>
              <a:t>clearly showing </a:t>
            </a:r>
            <a:r>
              <a:rPr lang="en-US" sz="2400" dirty="0">
                <a:solidFill>
                  <a:srgbClr val="C00000"/>
                </a:solidFill>
              </a:rPr>
              <a:t>that the merger is not likely to have such anticompetitive effects</a:t>
            </a:r>
            <a:r>
              <a:rPr lang="en-US" sz="2400" dirty="0"/>
              <a:t>.</a:t>
            </a:r>
          </a:p>
          <a:p>
            <a:r>
              <a:rPr lang="en-US" sz="2400" dirty="0"/>
              <a:t>Such a test lightens the burden of proving illegality only with respect to mergers whose size makes them </a:t>
            </a:r>
            <a:r>
              <a:rPr lang="en-US" sz="2400" b="1" dirty="0">
                <a:solidFill>
                  <a:srgbClr val="C00000"/>
                </a:solidFill>
              </a:rPr>
              <a:t>inherently suspect </a:t>
            </a:r>
            <a:r>
              <a:rPr lang="en-US" sz="2400" dirty="0"/>
              <a:t>in light of Congress’ design in § 7 to prevent undue concentration. Furthermore, the test is fully consonant with economic theory.</a:t>
            </a:r>
          </a:p>
        </p:txBody>
      </p:sp>
      <p:sp>
        <p:nvSpPr>
          <p:cNvPr id="4" name="Slide Number Placeholder 3">
            <a:extLst>
              <a:ext uri="{FF2B5EF4-FFF2-40B4-BE49-F238E27FC236}">
                <a16:creationId xmlns:a16="http://schemas.microsoft.com/office/drawing/2014/main" id="{DC100AC3-F830-407B-B3C5-B038FB30548D}"/>
              </a:ext>
            </a:extLst>
          </p:cNvPr>
          <p:cNvSpPr>
            <a:spLocks noGrp="1"/>
          </p:cNvSpPr>
          <p:nvPr>
            <p:ph type="sldNum" sz="quarter" idx="12"/>
          </p:nvPr>
        </p:nvSpPr>
        <p:spPr/>
        <p:txBody>
          <a:bodyPr/>
          <a:lstStyle/>
          <a:p>
            <a:fld id="{A3FA0A93-60EE-4E9D-852F-604094E61050}" type="slidenum">
              <a:rPr lang="en-US" smtClean="0"/>
              <a:t>16</a:t>
            </a:fld>
            <a:endParaRPr lang="en-US"/>
          </a:p>
        </p:txBody>
      </p:sp>
      <p:sp>
        <p:nvSpPr>
          <p:cNvPr id="5" name="TextBox 4">
            <a:extLst>
              <a:ext uri="{FF2B5EF4-FFF2-40B4-BE49-F238E27FC236}">
                <a16:creationId xmlns:a16="http://schemas.microsoft.com/office/drawing/2014/main" id="{D1FD1C9F-7FB6-438A-9108-EAFF8E34BBAE}"/>
              </a:ext>
            </a:extLst>
          </p:cNvPr>
          <p:cNvSpPr txBox="1"/>
          <p:nvPr/>
        </p:nvSpPr>
        <p:spPr>
          <a:xfrm>
            <a:off x="9370244" y="1257555"/>
            <a:ext cx="2347274" cy="1323439"/>
          </a:xfrm>
          <a:prstGeom prst="rect">
            <a:avLst/>
          </a:prstGeom>
          <a:noFill/>
          <a:ln w="38100">
            <a:solidFill>
              <a:srgbClr val="0070C0"/>
            </a:solidFill>
          </a:ln>
        </p:spPr>
        <p:txBody>
          <a:bodyPr wrap="square" rtlCol="0">
            <a:spAutoFit/>
          </a:bodyPr>
          <a:lstStyle/>
          <a:p>
            <a:r>
              <a:rPr lang="en-US" sz="2000" b="1" dirty="0">
                <a:solidFill>
                  <a:srgbClr val="0070C0"/>
                </a:solidFill>
              </a:rPr>
              <a:t>The Presumption: High Mkt Share</a:t>
            </a:r>
          </a:p>
          <a:p>
            <a:r>
              <a:rPr lang="en-US" sz="2000" b="1" dirty="0">
                <a:solidFill>
                  <a:srgbClr val="0070C0"/>
                </a:solidFill>
              </a:rPr>
              <a:t>High Mkt Concentration</a:t>
            </a:r>
            <a:endParaRPr lang="en-US" sz="2000" dirty="0"/>
          </a:p>
        </p:txBody>
      </p:sp>
      <p:sp>
        <p:nvSpPr>
          <p:cNvPr id="6" name="TextBox 5">
            <a:extLst>
              <a:ext uri="{FF2B5EF4-FFF2-40B4-BE49-F238E27FC236}">
                <a16:creationId xmlns:a16="http://schemas.microsoft.com/office/drawing/2014/main" id="{7DD8265E-965C-4BA1-89F8-429CE0C8F46B}"/>
              </a:ext>
            </a:extLst>
          </p:cNvPr>
          <p:cNvSpPr txBox="1"/>
          <p:nvPr/>
        </p:nvSpPr>
        <p:spPr>
          <a:xfrm>
            <a:off x="9370244" y="3153616"/>
            <a:ext cx="2743199" cy="1323439"/>
          </a:xfrm>
          <a:prstGeom prst="rect">
            <a:avLst/>
          </a:prstGeom>
          <a:noFill/>
          <a:ln w="38100">
            <a:solidFill>
              <a:srgbClr val="0070C0"/>
            </a:solidFill>
          </a:ln>
        </p:spPr>
        <p:txBody>
          <a:bodyPr wrap="square" rtlCol="0">
            <a:spAutoFit/>
          </a:bodyPr>
          <a:lstStyle/>
          <a:p>
            <a:r>
              <a:rPr lang="en-US" sz="2000" b="1" dirty="0">
                <a:solidFill>
                  <a:srgbClr val="0070C0"/>
                </a:solidFill>
              </a:rPr>
              <a:t>“Clearly Showing: Very high rebuttal burden of proof (not just production)</a:t>
            </a:r>
            <a:endParaRPr lang="en-US" sz="2000" dirty="0"/>
          </a:p>
        </p:txBody>
      </p:sp>
      <p:sp>
        <p:nvSpPr>
          <p:cNvPr id="7" name="TextBox 6">
            <a:extLst>
              <a:ext uri="{FF2B5EF4-FFF2-40B4-BE49-F238E27FC236}">
                <a16:creationId xmlns:a16="http://schemas.microsoft.com/office/drawing/2014/main" id="{E31909B0-DBB3-4BCD-88DD-D9A5394D180E}"/>
              </a:ext>
            </a:extLst>
          </p:cNvPr>
          <p:cNvSpPr txBox="1"/>
          <p:nvPr/>
        </p:nvSpPr>
        <p:spPr>
          <a:xfrm>
            <a:off x="9345891" y="4913825"/>
            <a:ext cx="2743199" cy="1323439"/>
          </a:xfrm>
          <a:prstGeom prst="rect">
            <a:avLst/>
          </a:prstGeom>
          <a:noFill/>
          <a:ln w="38100">
            <a:solidFill>
              <a:srgbClr val="0070C0"/>
            </a:solidFill>
          </a:ln>
        </p:spPr>
        <p:txBody>
          <a:bodyPr wrap="square" rtlCol="0">
            <a:spAutoFit/>
          </a:bodyPr>
          <a:lstStyle/>
          <a:p>
            <a:r>
              <a:rPr lang="en-US" sz="2000" b="1" dirty="0">
                <a:solidFill>
                  <a:srgbClr val="0070C0"/>
                </a:solidFill>
              </a:rPr>
              <a:t>Recall use of “inherently suspect” </a:t>
            </a:r>
            <a:br>
              <a:rPr lang="en-US" sz="2000" b="1" dirty="0">
                <a:solidFill>
                  <a:srgbClr val="0070C0"/>
                </a:solidFill>
              </a:rPr>
            </a:br>
            <a:r>
              <a:rPr lang="en-US" sz="2000" b="1" dirty="0">
                <a:solidFill>
                  <a:srgbClr val="0070C0"/>
                </a:solidFill>
              </a:rPr>
              <a:t>in Section 1 (e.g., </a:t>
            </a:r>
            <a:r>
              <a:rPr lang="en-US" sz="2000" b="1" i="1" dirty="0">
                <a:solidFill>
                  <a:srgbClr val="0070C0"/>
                </a:solidFill>
              </a:rPr>
              <a:t>Polygram</a:t>
            </a:r>
            <a:r>
              <a:rPr lang="en-US" sz="2000" b="1" dirty="0">
                <a:solidFill>
                  <a:srgbClr val="0070C0"/>
                </a:solidFill>
              </a:rPr>
              <a:t>)</a:t>
            </a:r>
            <a:endParaRPr lang="en-US" sz="2000" dirty="0"/>
          </a:p>
        </p:txBody>
      </p:sp>
      <p:cxnSp>
        <p:nvCxnSpPr>
          <p:cNvPr id="9" name="Straight Arrow Connector 8">
            <a:extLst>
              <a:ext uri="{FF2B5EF4-FFF2-40B4-BE49-F238E27FC236}">
                <a16:creationId xmlns:a16="http://schemas.microsoft.com/office/drawing/2014/main" id="{003FE243-1418-4CEC-A3EA-5BB05A694F92}"/>
              </a:ext>
            </a:extLst>
          </p:cNvPr>
          <p:cNvCxnSpPr>
            <a:stCxn id="5" idx="1"/>
          </p:cNvCxnSpPr>
          <p:nvPr/>
        </p:nvCxnSpPr>
        <p:spPr>
          <a:xfrm flipH="1">
            <a:off x="7795967" y="1919275"/>
            <a:ext cx="1574277" cy="4230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3300B9B-BD62-4AF4-B1C2-FB02CB50CBBF}"/>
              </a:ext>
            </a:extLst>
          </p:cNvPr>
          <p:cNvCxnSpPr>
            <a:cxnSpLocks/>
          </p:cNvCxnSpPr>
          <p:nvPr/>
        </p:nvCxnSpPr>
        <p:spPr>
          <a:xfrm flipH="1" flipV="1">
            <a:off x="8435027" y="3449555"/>
            <a:ext cx="765534" cy="2834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1D125CE-0CF5-45F4-B0AD-FDC488A42806}"/>
              </a:ext>
            </a:extLst>
          </p:cNvPr>
          <p:cNvCxnSpPr>
            <a:cxnSpLocks/>
          </p:cNvCxnSpPr>
          <p:nvPr/>
        </p:nvCxnSpPr>
        <p:spPr>
          <a:xfrm flipH="1" flipV="1">
            <a:off x="8435027" y="4913825"/>
            <a:ext cx="765534" cy="4783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838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9AA2F-4735-4035-BBE6-F294D0011E0F}"/>
              </a:ext>
            </a:extLst>
          </p:cNvPr>
          <p:cNvSpPr>
            <a:spLocks noGrp="1"/>
          </p:cNvSpPr>
          <p:nvPr>
            <p:ph type="title"/>
          </p:nvPr>
        </p:nvSpPr>
        <p:spPr/>
        <p:txBody>
          <a:bodyPr>
            <a:normAutofit/>
          </a:bodyPr>
          <a:lstStyle/>
          <a:p>
            <a:r>
              <a:rPr lang="en-US" sz="3200" dirty="0"/>
              <a:t>1960s Post-</a:t>
            </a:r>
            <a:r>
              <a:rPr lang="en-US" sz="3200" dirty="0" err="1"/>
              <a:t>PNB</a:t>
            </a:r>
            <a:r>
              <a:rPr lang="en-US" sz="3200" dirty="0"/>
              <a:t> Merger Outcomes</a:t>
            </a:r>
          </a:p>
        </p:txBody>
      </p:sp>
      <p:sp>
        <p:nvSpPr>
          <p:cNvPr id="3" name="Content Placeholder 2">
            <a:extLst>
              <a:ext uri="{FF2B5EF4-FFF2-40B4-BE49-F238E27FC236}">
                <a16:creationId xmlns:a16="http://schemas.microsoft.com/office/drawing/2014/main" id="{D4320838-3C4D-48A6-9B4B-2723775AE83A}"/>
              </a:ext>
            </a:extLst>
          </p:cNvPr>
          <p:cNvSpPr>
            <a:spLocks noGrp="1"/>
          </p:cNvSpPr>
          <p:nvPr>
            <p:ph idx="1"/>
          </p:nvPr>
        </p:nvSpPr>
        <p:spPr/>
        <p:txBody>
          <a:bodyPr/>
          <a:lstStyle/>
          <a:p>
            <a:r>
              <a:rPr lang="en-US" dirty="0"/>
              <a:t>High point (or low point): </a:t>
            </a:r>
            <a:r>
              <a:rPr lang="en-US" i="1" dirty="0">
                <a:solidFill>
                  <a:srgbClr val="C00000"/>
                </a:solidFill>
              </a:rPr>
              <a:t>Vons Grocery (1966)</a:t>
            </a:r>
          </a:p>
          <a:p>
            <a:pPr lvl="1"/>
            <a:r>
              <a:rPr lang="en-US" dirty="0"/>
              <a:t>Supermarket merger in Los Angeles, during period when rise of chain  stores</a:t>
            </a:r>
          </a:p>
          <a:p>
            <a:pPr lvl="1"/>
            <a:r>
              <a:rPr lang="en-US" dirty="0"/>
              <a:t>Evidence: The number of Mom &amp; Pop grocery stores fell from 5365 to 3590 over a decade. </a:t>
            </a:r>
            <a:endParaRPr lang="en-US" b="1" dirty="0">
              <a:highlight>
                <a:srgbClr val="FFFF00"/>
              </a:highlight>
            </a:endParaRPr>
          </a:p>
          <a:p>
            <a:r>
              <a:rPr lang="en-US" dirty="0"/>
              <a:t>Justice Stewart’s cries in dissent: </a:t>
            </a:r>
            <a:r>
              <a:rPr lang="en-US" b="1" i="1" dirty="0">
                <a:solidFill>
                  <a:srgbClr val="C00000"/>
                </a:solidFill>
              </a:rPr>
              <a:t>The “sole consistency that I can find” is that “the Government always wins.” </a:t>
            </a:r>
            <a:br>
              <a:rPr lang="en-US" b="1" i="1" dirty="0">
                <a:solidFill>
                  <a:srgbClr val="C00000"/>
                </a:solidFill>
              </a:rPr>
            </a:br>
            <a:endParaRPr lang="en-US" b="1" i="1" dirty="0">
              <a:solidFill>
                <a:srgbClr val="FF0000"/>
              </a:solidFill>
            </a:endParaRPr>
          </a:p>
          <a:p>
            <a:pPr marL="0" indent="0">
              <a:buNone/>
            </a:pPr>
            <a:endParaRPr lang="en-US" dirty="0"/>
          </a:p>
          <a:p>
            <a:pPr marL="0" indent="0">
              <a:buNone/>
            </a:pPr>
            <a:r>
              <a:rPr lang="en-US" dirty="0"/>
              <a:t>	</a:t>
            </a:r>
          </a:p>
        </p:txBody>
      </p:sp>
      <p:sp>
        <p:nvSpPr>
          <p:cNvPr id="4" name="Slide Number Placeholder 3">
            <a:extLst>
              <a:ext uri="{FF2B5EF4-FFF2-40B4-BE49-F238E27FC236}">
                <a16:creationId xmlns:a16="http://schemas.microsoft.com/office/drawing/2014/main" id="{AE733ADB-E838-499E-8E82-520E3286D042}"/>
              </a:ext>
            </a:extLst>
          </p:cNvPr>
          <p:cNvSpPr>
            <a:spLocks noGrp="1"/>
          </p:cNvSpPr>
          <p:nvPr>
            <p:ph type="sldNum" sz="quarter" idx="12"/>
          </p:nvPr>
        </p:nvSpPr>
        <p:spPr/>
        <p:txBody>
          <a:bodyPr/>
          <a:lstStyle/>
          <a:p>
            <a:fld id="{A3FA0A93-60EE-4E9D-852F-604094E61050}" type="slidenum">
              <a:rPr lang="en-US" smtClean="0"/>
              <a:t>17</a:t>
            </a:fld>
            <a:endParaRPr lang="en-US"/>
          </a:p>
        </p:txBody>
      </p:sp>
    </p:spTree>
    <p:extLst>
      <p:ext uri="{BB962C8B-B14F-4D97-AF65-F5344CB8AC3E}">
        <p14:creationId xmlns:p14="http://schemas.microsoft.com/office/powerpoint/2010/main" val="215724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a:xfrm>
            <a:off x="1007260" y="507951"/>
            <a:ext cx="8516938" cy="898525"/>
          </a:xfrm>
        </p:spPr>
        <p:txBody>
          <a:bodyPr>
            <a:normAutofit/>
          </a:bodyPr>
          <a:lstStyle/>
          <a:p>
            <a:r>
              <a:rPr lang="en-US" dirty="0"/>
              <a:t>Erosion of the Structural Presumption </a:t>
            </a:r>
          </a:p>
        </p:txBody>
      </p:sp>
      <p:sp>
        <p:nvSpPr>
          <p:cNvPr id="24579" name="Content Placeholder 3"/>
          <p:cNvSpPr>
            <a:spLocks noGrp="1"/>
          </p:cNvSpPr>
          <p:nvPr>
            <p:ph idx="1"/>
          </p:nvPr>
        </p:nvSpPr>
        <p:spPr>
          <a:xfrm>
            <a:off x="750006" y="1484416"/>
            <a:ext cx="10175659" cy="4405638"/>
          </a:xfrm>
        </p:spPr>
        <p:txBody>
          <a:bodyPr>
            <a:normAutofit/>
          </a:bodyPr>
          <a:lstStyle/>
          <a:p>
            <a:r>
              <a:rPr lang="en-US" i="1" dirty="0">
                <a:solidFill>
                  <a:srgbClr val="C00000"/>
                </a:solidFill>
              </a:rPr>
              <a:t>General Dynamics </a:t>
            </a:r>
            <a:r>
              <a:rPr lang="en-US" dirty="0">
                <a:solidFill>
                  <a:srgbClr val="C00000"/>
                </a:solidFill>
              </a:rPr>
              <a:t>(1974) </a:t>
            </a:r>
            <a:r>
              <a:rPr lang="en-US" sz="2000" i="1" dirty="0">
                <a:solidFill>
                  <a:schemeClr val="accent1"/>
                </a:solidFill>
              </a:rPr>
              <a:t>(p. 702) </a:t>
            </a:r>
            <a:endParaRPr lang="en-US" i="1" dirty="0">
              <a:solidFill>
                <a:schemeClr val="accent1"/>
              </a:solidFill>
            </a:endParaRPr>
          </a:p>
          <a:p>
            <a:pPr lvl="1"/>
            <a:r>
              <a:rPr lang="en-US" u="sng" dirty="0"/>
              <a:t>Key</a:t>
            </a:r>
            <a:r>
              <a:rPr lang="en-US" dirty="0"/>
              <a:t>: Defendants successfully rebut statistical case for first time since </a:t>
            </a:r>
            <a:r>
              <a:rPr lang="en-US" i="1" dirty="0"/>
              <a:t>PNB</a:t>
            </a:r>
          </a:p>
          <a:p>
            <a:pPr lvl="1"/>
            <a:r>
              <a:rPr lang="en-US" dirty="0"/>
              <a:t>What was critical fact?</a:t>
            </a:r>
          </a:p>
          <a:p>
            <a:pPr lvl="2"/>
            <a:r>
              <a:rPr lang="en-US" b="1" i="1" dirty="0">
                <a:solidFill>
                  <a:srgbClr val="C00000"/>
                </a:solidFill>
              </a:rPr>
              <a:t>Production market shares ≠ market power in this industry</a:t>
            </a:r>
          </a:p>
          <a:p>
            <a:pPr lvl="2"/>
            <a:r>
              <a:rPr lang="en-US" dirty="0"/>
              <a:t>Why? Long-term supply contracts are </a:t>
            </a:r>
            <a:r>
              <a:rPr lang="en-US" i="1" dirty="0"/>
              <a:t>“</a:t>
            </a:r>
            <a:r>
              <a:rPr lang="en-US" b="1" i="1" dirty="0"/>
              <a:t>focus of competition</a:t>
            </a:r>
            <a:r>
              <a:rPr lang="en-US" i="1" dirty="0"/>
              <a:t>”</a:t>
            </a:r>
            <a:endParaRPr lang="en-US" dirty="0"/>
          </a:p>
          <a:p>
            <a:pPr lvl="2"/>
            <a:r>
              <a:rPr lang="en-US" i="1" dirty="0"/>
              <a:t>So “uncommitted” coal reserves are more important than historic sales in predicting future competition.  Better to measure shares of unsold reserves! </a:t>
            </a:r>
          </a:p>
          <a:p>
            <a:pPr lvl="1"/>
            <a:r>
              <a:rPr lang="en-US" u="sng" dirty="0"/>
              <a:t>Key point</a:t>
            </a:r>
            <a:r>
              <a:rPr lang="en-US" dirty="0"/>
              <a:t>: Market shares can be measured in different ways</a:t>
            </a:r>
          </a:p>
          <a:p>
            <a:pPr lvl="1"/>
            <a:r>
              <a:rPr lang="en-US" dirty="0"/>
              <a:t>Characterizing parties’ rebuttal points </a:t>
            </a:r>
          </a:p>
          <a:p>
            <a:pPr lvl="2"/>
            <a:r>
              <a:rPr lang="en-US" dirty="0"/>
              <a:t>Firms did </a:t>
            </a:r>
            <a:r>
              <a:rPr lang="en-US" i="1" dirty="0"/>
              <a:t>not </a:t>
            </a:r>
            <a:r>
              <a:rPr lang="en-US" dirty="0"/>
              <a:t>argue  that “efficiency” </a:t>
            </a:r>
            <a:r>
              <a:rPr lang="en-US" b="1" i="1" dirty="0">
                <a:solidFill>
                  <a:srgbClr val="C00000"/>
                </a:solidFill>
              </a:rPr>
              <a:t>offset harm</a:t>
            </a:r>
          </a:p>
          <a:p>
            <a:pPr lvl="2"/>
            <a:r>
              <a:rPr lang="en-US" dirty="0"/>
              <a:t>Firms undermined the basis of prima facie case and </a:t>
            </a:r>
            <a:r>
              <a:rPr lang="en-US" b="1" i="1" dirty="0">
                <a:solidFill>
                  <a:srgbClr val="C00000"/>
                </a:solidFill>
              </a:rPr>
              <a:t>prevented burden from shifting</a:t>
            </a:r>
          </a:p>
        </p:txBody>
      </p:sp>
      <p:sp>
        <p:nvSpPr>
          <p:cNvPr id="24580" name="Slide Number Placeholder 3"/>
          <p:cNvSpPr>
            <a:spLocks noGrp="1"/>
          </p:cNvSpPr>
          <p:nvPr>
            <p:ph type="sldNum" sz="quarter" idx="12"/>
          </p:nvPr>
        </p:nvSpPr>
        <p:spPr>
          <a:xfrm>
            <a:off x="8631865" y="6535405"/>
            <a:ext cx="2743200" cy="365125"/>
          </a:xfrm>
          <a:noFill/>
        </p:spPr>
        <p:txBody>
          <a:bodyPr/>
          <a:lstStyle/>
          <a:p>
            <a:fld id="{D8EA5F31-FD64-4353-9BB5-9486C8A50AFE}" type="slidenum">
              <a:rPr lang="en-US" smtClean="0"/>
              <a:pPr/>
              <a:t>18</a:t>
            </a:fld>
            <a:endParaRPr lang="en-US"/>
          </a:p>
        </p:txBody>
      </p:sp>
      <p:sp>
        <p:nvSpPr>
          <p:cNvPr id="3" name="TextBox 2">
            <a:extLst>
              <a:ext uri="{FF2B5EF4-FFF2-40B4-BE49-F238E27FC236}">
                <a16:creationId xmlns:a16="http://schemas.microsoft.com/office/drawing/2014/main" id="{607CE1B4-2E0F-4BEA-83CA-AC9A2C246A33}"/>
              </a:ext>
            </a:extLst>
          </p:cNvPr>
          <p:cNvSpPr txBox="1"/>
          <p:nvPr/>
        </p:nvSpPr>
        <p:spPr>
          <a:xfrm>
            <a:off x="3079495" y="5889074"/>
            <a:ext cx="7051231" cy="646331"/>
          </a:xfrm>
          <a:prstGeom prst="rect">
            <a:avLst/>
          </a:prstGeom>
          <a:noFill/>
          <a:ln w="38100">
            <a:solidFill>
              <a:schemeClr val="tx1"/>
            </a:solidFill>
          </a:ln>
        </p:spPr>
        <p:txBody>
          <a:bodyPr wrap="square" rtlCol="0">
            <a:spAutoFit/>
          </a:bodyPr>
          <a:lstStyle/>
          <a:p>
            <a:r>
              <a:rPr lang="en-US" b="1" dirty="0"/>
              <a:t>No further Supreme Court Merger Decisions since 1975……</a:t>
            </a:r>
          </a:p>
          <a:p>
            <a:r>
              <a:rPr lang="en-US" b="1" dirty="0"/>
              <a:t>HSR Pre-Merger Notification Shifts the Arena to the Agencies</a:t>
            </a:r>
          </a:p>
        </p:txBody>
      </p:sp>
    </p:spTree>
    <p:extLst>
      <p:ext uri="{BB962C8B-B14F-4D97-AF65-F5344CB8AC3E}">
        <p14:creationId xmlns:p14="http://schemas.microsoft.com/office/powerpoint/2010/main" val="678877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B6DD6-9551-4514-9A6B-D20F8D77D337}"/>
              </a:ext>
            </a:extLst>
          </p:cNvPr>
          <p:cNvSpPr>
            <a:spLocks noGrp="1"/>
          </p:cNvSpPr>
          <p:nvPr>
            <p:ph type="title"/>
          </p:nvPr>
        </p:nvSpPr>
        <p:spPr/>
        <p:txBody>
          <a:bodyPr/>
          <a:lstStyle/>
          <a:p>
            <a:r>
              <a:rPr lang="en-US" dirty="0"/>
              <a:t>Baker Hughes – 3-Step Burden Shifting Approach </a:t>
            </a:r>
            <a:r>
              <a:rPr lang="en-US" sz="2000" i="1" dirty="0">
                <a:solidFill>
                  <a:srgbClr val="00B0F0"/>
                </a:solidFill>
              </a:rPr>
              <a:t>(p.711)</a:t>
            </a:r>
            <a:endParaRPr lang="en-US" i="1" dirty="0">
              <a:solidFill>
                <a:srgbClr val="00B0F0"/>
              </a:solidFill>
            </a:endParaRPr>
          </a:p>
        </p:txBody>
      </p:sp>
      <p:sp>
        <p:nvSpPr>
          <p:cNvPr id="3" name="Content Placeholder 2">
            <a:extLst>
              <a:ext uri="{FF2B5EF4-FFF2-40B4-BE49-F238E27FC236}">
                <a16:creationId xmlns:a16="http://schemas.microsoft.com/office/drawing/2014/main" id="{294CDB9F-3A4D-4E49-AFCA-63BFC10FAC4E}"/>
              </a:ext>
            </a:extLst>
          </p:cNvPr>
          <p:cNvSpPr>
            <a:spLocks noGrp="1"/>
          </p:cNvSpPr>
          <p:nvPr>
            <p:ph idx="1"/>
          </p:nvPr>
        </p:nvSpPr>
        <p:spPr>
          <a:xfrm>
            <a:off x="479982" y="1420272"/>
            <a:ext cx="7655349" cy="4351338"/>
          </a:xfrm>
        </p:spPr>
        <p:txBody>
          <a:bodyPr>
            <a:noAutofit/>
          </a:bodyPr>
          <a:lstStyle/>
          <a:p>
            <a:pPr marL="0" indent="0">
              <a:buNone/>
            </a:pPr>
            <a:r>
              <a:rPr lang="en-US" sz="2000" dirty="0"/>
              <a:t>“The basic outline of a section 7 horizontal acquisition case is familiar.” </a:t>
            </a:r>
          </a:p>
          <a:p>
            <a:pPr marL="0" indent="0">
              <a:buNone/>
            </a:pPr>
            <a:r>
              <a:rPr lang="en-US" sz="2000" b="1" dirty="0">
                <a:solidFill>
                  <a:srgbClr val="0070C0"/>
                </a:solidFill>
              </a:rPr>
              <a:t>[Step 1] </a:t>
            </a:r>
            <a:r>
              <a:rPr lang="en-US" sz="2000" dirty="0"/>
              <a:t>“By showing that a transaction will lead to undue concentration in the market for a particular product in a particular geographic area, the government establishes a presumption that the transaction will substantially lessen competition.” </a:t>
            </a:r>
          </a:p>
          <a:p>
            <a:pPr marL="0" indent="0">
              <a:buNone/>
            </a:pPr>
            <a:r>
              <a:rPr lang="en-US" sz="2000" b="1" dirty="0">
                <a:solidFill>
                  <a:srgbClr val="0070C0"/>
                </a:solidFill>
              </a:rPr>
              <a:t>[Step 2] </a:t>
            </a:r>
            <a:r>
              <a:rPr lang="en-US" sz="2000" dirty="0"/>
              <a:t>“The burden of producing evidence to rebut this presumption then shifts to the defendant.” </a:t>
            </a:r>
          </a:p>
          <a:p>
            <a:pPr marL="0" indent="0">
              <a:buNone/>
            </a:pPr>
            <a:r>
              <a:rPr lang="en-US" sz="2000" b="1" dirty="0">
                <a:solidFill>
                  <a:srgbClr val="0070C0"/>
                </a:solidFill>
              </a:rPr>
              <a:t>[Step 3] </a:t>
            </a:r>
            <a:r>
              <a:rPr lang="en-US" sz="2000" dirty="0"/>
              <a:t>“If the defendant successfully rebuts the presumption, the burden of producing additional evidence of anticompetitive effect shifts to the government, and merges with the ultimate burden of persuasion, which remains with the government at all times.” ….</a:t>
            </a:r>
          </a:p>
          <a:p>
            <a:pPr marL="0" indent="0">
              <a:buNone/>
            </a:pPr>
            <a:r>
              <a:rPr lang="en-US" sz="2100" b="1" i="1" dirty="0"/>
              <a:t>“</a:t>
            </a:r>
            <a:r>
              <a:rPr lang="en-US" sz="2100" b="1" i="1" dirty="0">
                <a:solidFill>
                  <a:srgbClr val="C00000"/>
                </a:solidFill>
              </a:rPr>
              <a:t>The more compelling the prima facie case, the more evidence the defendant must present to rebut it successfully</a:t>
            </a:r>
            <a:r>
              <a:rPr lang="en-US" sz="2100" b="1" i="1" dirty="0"/>
              <a:t>.   </a:t>
            </a:r>
            <a:r>
              <a:rPr lang="en-US" sz="2100" i="1" dirty="0"/>
              <a:t>A defendant can make the required showing by </a:t>
            </a:r>
            <a:r>
              <a:rPr lang="en-US" sz="2100" b="1" i="1" dirty="0">
                <a:solidFill>
                  <a:srgbClr val="0070C0"/>
                </a:solidFill>
              </a:rPr>
              <a:t>affirmatively showing why a given transaction is unlikely to substantially lessen competition</a:t>
            </a:r>
            <a:r>
              <a:rPr lang="en-US" sz="2100" i="1" dirty="0"/>
              <a:t>, or by </a:t>
            </a:r>
            <a:r>
              <a:rPr lang="en-US" sz="2100" b="1" i="1" dirty="0">
                <a:solidFill>
                  <a:srgbClr val="0070C0"/>
                </a:solidFill>
              </a:rPr>
              <a:t>discrediting the data underlying the initial presumption </a:t>
            </a:r>
            <a:r>
              <a:rPr lang="en-US" sz="2100" i="1" dirty="0"/>
              <a:t>in the government's favor.”</a:t>
            </a:r>
          </a:p>
          <a:p>
            <a:pPr marL="0" indent="0">
              <a:buNone/>
            </a:pPr>
            <a:endParaRPr lang="en-US" sz="2000" dirty="0"/>
          </a:p>
          <a:p>
            <a:pPr marL="0" indent="0">
              <a:buNone/>
            </a:pPr>
            <a:endParaRPr lang="en-US" sz="2000" dirty="0"/>
          </a:p>
        </p:txBody>
      </p:sp>
      <p:sp>
        <p:nvSpPr>
          <p:cNvPr id="4" name="Slide Number Placeholder 3">
            <a:extLst>
              <a:ext uri="{FF2B5EF4-FFF2-40B4-BE49-F238E27FC236}">
                <a16:creationId xmlns:a16="http://schemas.microsoft.com/office/drawing/2014/main" id="{9CB3E18F-7415-407C-8847-96D62157BF9C}"/>
              </a:ext>
            </a:extLst>
          </p:cNvPr>
          <p:cNvSpPr>
            <a:spLocks noGrp="1"/>
          </p:cNvSpPr>
          <p:nvPr>
            <p:ph type="sldNum" sz="quarter" idx="12"/>
          </p:nvPr>
        </p:nvSpPr>
        <p:spPr/>
        <p:txBody>
          <a:bodyPr/>
          <a:lstStyle/>
          <a:p>
            <a:fld id="{A3FA0A93-60EE-4E9D-852F-604094E61050}" type="slidenum">
              <a:rPr lang="en-US" smtClean="0"/>
              <a:t>19</a:t>
            </a:fld>
            <a:endParaRPr lang="en-US" dirty="0"/>
          </a:p>
        </p:txBody>
      </p:sp>
      <p:sp>
        <p:nvSpPr>
          <p:cNvPr id="5" name="TextBox 4">
            <a:extLst>
              <a:ext uri="{FF2B5EF4-FFF2-40B4-BE49-F238E27FC236}">
                <a16:creationId xmlns:a16="http://schemas.microsoft.com/office/drawing/2014/main" id="{ADF88C3C-D7B4-46CC-9EC0-1BF9CC614168}"/>
              </a:ext>
            </a:extLst>
          </p:cNvPr>
          <p:cNvSpPr txBox="1"/>
          <p:nvPr/>
        </p:nvSpPr>
        <p:spPr>
          <a:xfrm flipH="1">
            <a:off x="8921679" y="2254520"/>
            <a:ext cx="2941167" cy="957570"/>
          </a:xfrm>
          <a:prstGeom prst="rect">
            <a:avLst/>
          </a:prstGeom>
          <a:noFill/>
          <a:ln w="38100">
            <a:solidFill>
              <a:schemeClr val="accent1">
                <a:lumMod val="75000"/>
              </a:schemeClr>
            </a:solidFill>
          </a:ln>
        </p:spPr>
        <p:txBody>
          <a:bodyPr wrap="square" rtlCol="0">
            <a:spAutoFit/>
          </a:bodyPr>
          <a:lstStyle/>
          <a:p>
            <a:pPr>
              <a:lnSpc>
                <a:spcPts val="2300"/>
              </a:lnSpc>
            </a:pPr>
            <a:r>
              <a:rPr lang="en-US" b="1" dirty="0">
                <a:solidFill>
                  <a:schemeClr val="accent1">
                    <a:lumMod val="75000"/>
                  </a:schemeClr>
                </a:solidFill>
              </a:rPr>
              <a:t>The 3 Steps.  Note Rebuttal Burden of “Production” vs “Persuasion” (as in </a:t>
            </a:r>
            <a:r>
              <a:rPr lang="en-US" b="1" dirty="0" err="1">
                <a:solidFill>
                  <a:schemeClr val="accent1">
                    <a:lumMod val="75000"/>
                  </a:schemeClr>
                </a:solidFill>
              </a:rPr>
              <a:t>PNB</a:t>
            </a:r>
            <a:r>
              <a:rPr lang="en-US" b="1" dirty="0">
                <a:solidFill>
                  <a:schemeClr val="accent1">
                    <a:lumMod val="75000"/>
                  </a:schemeClr>
                </a:solidFill>
              </a:rPr>
              <a:t>).</a:t>
            </a:r>
            <a:endParaRPr lang="en-US" b="1" i="1" dirty="0">
              <a:solidFill>
                <a:schemeClr val="accent1">
                  <a:lumMod val="75000"/>
                </a:schemeClr>
              </a:solidFill>
            </a:endParaRPr>
          </a:p>
        </p:txBody>
      </p:sp>
      <p:cxnSp>
        <p:nvCxnSpPr>
          <p:cNvPr id="6" name="Straight Arrow Connector 25">
            <a:extLst>
              <a:ext uri="{FF2B5EF4-FFF2-40B4-BE49-F238E27FC236}">
                <a16:creationId xmlns:a16="http://schemas.microsoft.com/office/drawing/2014/main" id="{7285C933-3C5D-43C4-B359-6C89521B2CAB}"/>
              </a:ext>
            </a:extLst>
          </p:cNvPr>
          <p:cNvCxnSpPr>
            <a:cxnSpLocks noChangeShapeType="1"/>
          </p:cNvCxnSpPr>
          <p:nvPr/>
        </p:nvCxnSpPr>
        <p:spPr bwMode="auto">
          <a:xfrm flipH="1">
            <a:off x="7098385" y="2818614"/>
            <a:ext cx="1512215" cy="263951"/>
          </a:xfrm>
          <a:prstGeom prst="straightConnector1">
            <a:avLst/>
          </a:prstGeom>
          <a:noFill/>
          <a:ln w="38100" algn="ctr">
            <a:solidFill>
              <a:srgbClr val="0070C0"/>
            </a:solidFill>
            <a:round/>
            <a:headEnd/>
            <a:tailEnd type="arrow" w="med" len="med"/>
          </a:ln>
        </p:spPr>
      </p:cxnSp>
      <p:sp>
        <p:nvSpPr>
          <p:cNvPr id="9" name="TextBox 8">
            <a:extLst>
              <a:ext uri="{FF2B5EF4-FFF2-40B4-BE49-F238E27FC236}">
                <a16:creationId xmlns:a16="http://schemas.microsoft.com/office/drawing/2014/main" id="{592ABEE5-BC9D-4304-917D-FEFC6C93E51A}"/>
              </a:ext>
            </a:extLst>
          </p:cNvPr>
          <p:cNvSpPr txBox="1"/>
          <p:nvPr/>
        </p:nvSpPr>
        <p:spPr>
          <a:xfrm flipH="1">
            <a:off x="8761428" y="4065195"/>
            <a:ext cx="2441544" cy="977191"/>
          </a:xfrm>
          <a:prstGeom prst="rect">
            <a:avLst/>
          </a:prstGeom>
          <a:noFill/>
          <a:ln w="38100">
            <a:solidFill>
              <a:schemeClr val="accent1">
                <a:lumMod val="75000"/>
              </a:schemeClr>
            </a:solidFill>
          </a:ln>
        </p:spPr>
        <p:txBody>
          <a:bodyPr wrap="square" rtlCol="0">
            <a:spAutoFit/>
          </a:bodyPr>
          <a:lstStyle/>
          <a:p>
            <a:pPr>
              <a:lnSpc>
                <a:spcPts val="2300"/>
              </a:lnSpc>
            </a:pPr>
            <a:r>
              <a:rPr lang="en-US" b="1" dirty="0">
                <a:solidFill>
                  <a:schemeClr val="accent1">
                    <a:lumMod val="75000"/>
                  </a:schemeClr>
                </a:solidFill>
              </a:rPr>
              <a:t>The “Sliding Scale” (as stated elsewhere later in the opinion).</a:t>
            </a:r>
            <a:endParaRPr lang="en-US" b="1" i="1" dirty="0">
              <a:solidFill>
                <a:schemeClr val="accent1">
                  <a:lumMod val="75000"/>
                </a:schemeClr>
              </a:solidFill>
            </a:endParaRPr>
          </a:p>
        </p:txBody>
      </p:sp>
      <p:cxnSp>
        <p:nvCxnSpPr>
          <p:cNvPr id="10" name="Straight Arrow Connector 25">
            <a:extLst>
              <a:ext uri="{FF2B5EF4-FFF2-40B4-BE49-F238E27FC236}">
                <a16:creationId xmlns:a16="http://schemas.microsoft.com/office/drawing/2014/main" id="{97A013C4-2418-4184-A4B7-7449D8B05A2D}"/>
              </a:ext>
            </a:extLst>
          </p:cNvPr>
          <p:cNvCxnSpPr>
            <a:cxnSpLocks noChangeShapeType="1"/>
          </p:cNvCxnSpPr>
          <p:nvPr/>
        </p:nvCxnSpPr>
        <p:spPr bwMode="auto">
          <a:xfrm flipH="1">
            <a:off x="7696296" y="4545756"/>
            <a:ext cx="832209" cy="457129"/>
          </a:xfrm>
          <a:prstGeom prst="straightConnector1">
            <a:avLst/>
          </a:prstGeom>
          <a:noFill/>
          <a:ln w="38100" algn="ctr">
            <a:solidFill>
              <a:srgbClr val="0070C0"/>
            </a:solidFill>
            <a:round/>
            <a:headEnd/>
            <a:tailEnd type="arrow" w="med" len="med"/>
          </a:ln>
        </p:spPr>
      </p:cxnSp>
      <p:sp>
        <p:nvSpPr>
          <p:cNvPr id="11" name="TextBox 10">
            <a:extLst>
              <a:ext uri="{FF2B5EF4-FFF2-40B4-BE49-F238E27FC236}">
                <a16:creationId xmlns:a16="http://schemas.microsoft.com/office/drawing/2014/main" id="{48A8415E-7F89-4241-AA8F-19763F2E25FE}"/>
              </a:ext>
            </a:extLst>
          </p:cNvPr>
          <p:cNvSpPr txBox="1"/>
          <p:nvPr/>
        </p:nvSpPr>
        <p:spPr>
          <a:xfrm flipH="1">
            <a:off x="8610598" y="5569409"/>
            <a:ext cx="3483991" cy="1252522"/>
          </a:xfrm>
          <a:prstGeom prst="rect">
            <a:avLst/>
          </a:prstGeom>
          <a:noFill/>
          <a:ln w="38100">
            <a:solidFill>
              <a:schemeClr val="accent1">
                <a:lumMod val="75000"/>
              </a:schemeClr>
            </a:solidFill>
          </a:ln>
        </p:spPr>
        <p:txBody>
          <a:bodyPr wrap="square" rtlCol="0">
            <a:spAutoFit/>
          </a:bodyPr>
          <a:lstStyle/>
          <a:p>
            <a:pPr>
              <a:lnSpc>
                <a:spcPts val="2300"/>
              </a:lnSpc>
            </a:pPr>
            <a:r>
              <a:rPr lang="en-US" b="1" dirty="0">
                <a:solidFill>
                  <a:schemeClr val="accent1">
                    <a:lumMod val="75000"/>
                  </a:schemeClr>
                </a:solidFill>
              </a:rPr>
              <a:t>(1) Show offsetting facts that indicate lack of harm; </a:t>
            </a:r>
            <a:r>
              <a:rPr lang="en-US" b="1" i="1" dirty="0">
                <a:solidFill>
                  <a:schemeClr val="accent1">
                    <a:lumMod val="75000"/>
                  </a:schemeClr>
                </a:solidFill>
              </a:rPr>
              <a:t>or </a:t>
            </a:r>
            <a:br>
              <a:rPr lang="en-US" b="1" dirty="0">
                <a:solidFill>
                  <a:schemeClr val="accent1">
                    <a:lumMod val="75000"/>
                  </a:schemeClr>
                </a:solidFill>
              </a:rPr>
            </a:br>
            <a:r>
              <a:rPr lang="en-US" b="1" dirty="0">
                <a:solidFill>
                  <a:schemeClr val="accent1">
                    <a:lumMod val="75000"/>
                  </a:schemeClr>
                </a:solidFill>
              </a:rPr>
              <a:t>(2) discredit the data </a:t>
            </a:r>
            <a:br>
              <a:rPr lang="en-US" b="1" dirty="0">
                <a:solidFill>
                  <a:schemeClr val="accent1">
                    <a:lumMod val="75000"/>
                  </a:schemeClr>
                </a:solidFill>
              </a:rPr>
            </a:br>
            <a:r>
              <a:rPr lang="en-US" b="1" dirty="0">
                <a:solidFill>
                  <a:schemeClr val="accent1">
                    <a:lumMod val="75000"/>
                  </a:schemeClr>
                </a:solidFill>
              </a:rPr>
              <a:t>underlying the presumption</a:t>
            </a:r>
            <a:endParaRPr lang="en-US" b="1" i="1" dirty="0">
              <a:solidFill>
                <a:schemeClr val="accent1">
                  <a:lumMod val="75000"/>
                </a:schemeClr>
              </a:solidFill>
            </a:endParaRPr>
          </a:p>
        </p:txBody>
      </p:sp>
      <p:cxnSp>
        <p:nvCxnSpPr>
          <p:cNvPr id="12" name="Straight Arrow Connector 25">
            <a:extLst>
              <a:ext uri="{FF2B5EF4-FFF2-40B4-BE49-F238E27FC236}">
                <a16:creationId xmlns:a16="http://schemas.microsoft.com/office/drawing/2014/main" id="{EA4E3E3D-BB9E-423F-ADB9-879955BAC0AC}"/>
              </a:ext>
            </a:extLst>
          </p:cNvPr>
          <p:cNvCxnSpPr>
            <a:cxnSpLocks noChangeShapeType="1"/>
          </p:cNvCxnSpPr>
          <p:nvPr/>
        </p:nvCxnSpPr>
        <p:spPr bwMode="auto">
          <a:xfrm flipH="1" flipV="1">
            <a:off x="7770241" y="5926124"/>
            <a:ext cx="510424" cy="153538"/>
          </a:xfrm>
          <a:prstGeom prst="straightConnector1">
            <a:avLst/>
          </a:prstGeom>
          <a:noFill/>
          <a:ln w="38100" algn="ctr">
            <a:solidFill>
              <a:srgbClr val="0070C0"/>
            </a:solidFill>
            <a:round/>
            <a:headEnd/>
            <a:tailEnd type="arrow" w="med" len="med"/>
          </a:ln>
        </p:spPr>
      </p:cxnSp>
    </p:spTree>
    <p:extLst>
      <p:ext uri="{BB962C8B-B14F-4D97-AF65-F5344CB8AC3E}">
        <p14:creationId xmlns:p14="http://schemas.microsoft.com/office/powerpoint/2010/main" val="1929583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27B19-7D68-4132-9244-ADF37D9AE0F4}"/>
              </a:ext>
            </a:extLst>
          </p:cNvPr>
          <p:cNvSpPr>
            <a:spLocks noGrp="1"/>
          </p:cNvSpPr>
          <p:nvPr>
            <p:ph type="title"/>
          </p:nvPr>
        </p:nvSpPr>
        <p:spPr>
          <a:xfrm>
            <a:off x="838200" y="365125"/>
            <a:ext cx="10515600" cy="1339850"/>
          </a:xfrm>
        </p:spPr>
        <p:txBody>
          <a:bodyPr>
            <a:normAutofit/>
          </a:bodyPr>
          <a:lstStyle/>
          <a:p>
            <a:r>
              <a:rPr lang="en-US" dirty="0"/>
              <a:t>Importance of Merger Analysis for Antitrust </a:t>
            </a:r>
            <a:br>
              <a:rPr lang="en-US" dirty="0"/>
            </a:br>
            <a:r>
              <a:rPr lang="en-US" dirty="0"/>
              <a:t>Attorneys and Economists</a:t>
            </a:r>
          </a:p>
        </p:txBody>
      </p:sp>
      <p:sp>
        <p:nvSpPr>
          <p:cNvPr id="3" name="Content Placeholder 2">
            <a:extLst>
              <a:ext uri="{FF2B5EF4-FFF2-40B4-BE49-F238E27FC236}">
                <a16:creationId xmlns:a16="http://schemas.microsoft.com/office/drawing/2014/main" id="{2E613EAE-E932-46E1-8458-6D8657F6BE78}"/>
              </a:ext>
            </a:extLst>
          </p:cNvPr>
          <p:cNvSpPr>
            <a:spLocks noGrp="1"/>
          </p:cNvSpPr>
          <p:nvPr>
            <p:ph idx="1"/>
          </p:nvPr>
        </p:nvSpPr>
        <p:spPr>
          <a:xfrm>
            <a:off x="752475" y="1704975"/>
            <a:ext cx="8391525" cy="4970462"/>
          </a:xfrm>
        </p:spPr>
        <p:txBody>
          <a:bodyPr>
            <a:normAutofit fontScale="70000" lnSpcReduction="20000"/>
          </a:bodyPr>
          <a:lstStyle/>
          <a:p>
            <a:r>
              <a:rPr lang="en-US" i="1" dirty="0"/>
              <a:t>Why spend 7 classes on horizontal mergers?</a:t>
            </a:r>
          </a:p>
          <a:p>
            <a:r>
              <a:rPr lang="en-US" dirty="0"/>
              <a:t>Key area of antitrust practice</a:t>
            </a:r>
          </a:p>
          <a:p>
            <a:pPr lvl="1"/>
            <a:r>
              <a:rPr lang="en-US" dirty="0"/>
              <a:t>Merger counseling and Agency reviews are big business for big law</a:t>
            </a:r>
          </a:p>
          <a:p>
            <a:pPr lvl="1"/>
            <a:r>
              <a:rPr lang="en-US" dirty="0"/>
              <a:t>Ballpark of law firm merger practice billings </a:t>
            </a:r>
          </a:p>
          <a:p>
            <a:pPr lvl="2"/>
            <a:r>
              <a:rPr lang="en-US" sz="2300" dirty="0">
                <a:solidFill>
                  <a:srgbClr val="C00000"/>
                </a:solidFill>
              </a:rPr>
              <a:t>~$2- $4 billion in total ??</a:t>
            </a:r>
          </a:p>
          <a:p>
            <a:pPr lvl="2">
              <a:lnSpc>
                <a:spcPct val="110000"/>
              </a:lnSpc>
            </a:pPr>
            <a:r>
              <a:rPr lang="en-US" dirty="0"/>
              <a:t>Big players: Skadden; Cleary; Latham; </a:t>
            </a:r>
            <a:r>
              <a:rPr lang="en-US" dirty="0" err="1"/>
              <a:t>Cravath</a:t>
            </a:r>
            <a:r>
              <a:rPr lang="en-US" dirty="0"/>
              <a:t>; Davis Polk; Arnold &amp; Porter; Jones Day; Hogan; Shearman; Sullivan; Covington; Gibson; Freshfields; Dechert; McDermott; </a:t>
            </a:r>
            <a:r>
              <a:rPr lang="en-US" dirty="0" err="1"/>
              <a:t>MoFo</a:t>
            </a:r>
            <a:r>
              <a:rPr lang="en-US" dirty="0"/>
              <a:t>; Wilmer; </a:t>
            </a:r>
            <a:r>
              <a:rPr lang="en-US" dirty="0" err="1"/>
              <a:t>BakerBotts</a:t>
            </a:r>
            <a:r>
              <a:rPr lang="en-US" dirty="0"/>
              <a:t>; Pillsbury; </a:t>
            </a:r>
            <a:r>
              <a:rPr lang="en-US" dirty="0" err="1"/>
              <a:t>Wachtell</a:t>
            </a:r>
            <a:r>
              <a:rPr lang="en-US" dirty="0"/>
              <a:t>; Dechert; </a:t>
            </a:r>
            <a:r>
              <a:rPr lang="en-US" dirty="0" err="1"/>
              <a:t>Calwalader</a:t>
            </a:r>
            <a:r>
              <a:rPr lang="en-US" dirty="0"/>
              <a:t>; White &amp; Case; Fried Frank; among others</a:t>
            </a:r>
          </a:p>
          <a:p>
            <a:r>
              <a:rPr lang="en-US" dirty="0"/>
              <a:t>Key area for antitrust economics too</a:t>
            </a:r>
          </a:p>
          <a:p>
            <a:pPr lvl="1"/>
            <a:r>
              <a:rPr lang="en-US" dirty="0"/>
              <a:t>Economic experts and economic evidence play a large role in Agency reviews and litigation</a:t>
            </a:r>
          </a:p>
          <a:p>
            <a:pPr lvl="1"/>
            <a:r>
              <a:rPr lang="en-US" dirty="0"/>
              <a:t>Not just “hot documents” </a:t>
            </a:r>
          </a:p>
          <a:p>
            <a:r>
              <a:rPr lang="en-US" dirty="0"/>
              <a:t>Thus – Major area for lawyers and economists working together </a:t>
            </a:r>
            <a:br>
              <a:rPr lang="en-US" dirty="0"/>
            </a:br>
            <a:endParaRPr lang="en-US" dirty="0"/>
          </a:p>
          <a:p>
            <a:r>
              <a:rPr lang="en-US" dirty="0">
                <a:solidFill>
                  <a:srgbClr val="C00000"/>
                </a:solidFill>
              </a:rPr>
              <a:t>Beyond just business, the HMGs and merger analysis set out “best practices:” analytics and evidence for market definition, competitive effects, entry, and efficiencies that applies across all of both antitrust law and economics</a:t>
            </a:r>
          </a:p>
          <a:p>
            <a:pPr marL="457200" lvl="1" indent="0">
              <a:buNone/>
            </a:pPr>
            <a:endParaRPr lang="en-US" dirty="0"/>
          </a:p>
          <a:p>
            <a:pPr lvl="1"/>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95CBE50C-3C6E-41B4-B74F-7D7CFA22DA3F}"/>
              </a:ext>
            </a:extLst>
          </p:cNvPr>
          <p:cNvSpPr>
            <a:spLocks noGrp="1"/>
          </p:cNvSpPr>
          <p:nvPr>
            <p:ph type="sldNum" sz="quarter" idx="12"/>
          </p:nvPr>
        </p:nvSpPr>
        <p:spPr>
          <a:xfrm>
            <a:off x="8610600" y="6310312"/>
            <a:ext cx="2743200" cy="365125"/>
          </a:xfrm>
        </p:spPr>
        <p:txBody>
          <a:bodyPr/>
          <a:lstStyle/>
          <a:p>
            <a:fld id="{A3FA0A93-60EE-4E9D-852F-604094E61050}" type="slidenum">
              <a:rPr lang="en-US" smtClean="0"/>
              <a:t>2</a:t>
            </a:fld>
            <a:endParaRPr lang="en-US"/>
          </a:p>
        </p:txBody>
      </p:sp>
    </p:spTree>
    <p:extLst>
      <p:ext uri="{BB962C8B-B14F-4D97-AF65-F5344CB8AC3E}">
        <p14:creationId xmlns:p14="http://schemas.microsoft.com/office/powerpoint/2010/main" val="1618297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B2BCCC-B9AD-4EFF-986D-66A83B86E5CD}"/>
              </a:ext>
            </a:extLst>
          </p:cNvPr>
          <p:cNvSpPr>
            <a:spLocks noGrp="1"/>
          </p:cNvSpPr>
          <p:nvPr>
            <p:ph type="title"/>
          </p:nvPr>
        </p:nvSpPr>
        <p:spPr/>
        <p:txBody>
          <a:bodyPr/>
          <a:lstStyle/>
          <a:p>
            <a:pPr algn="ctr"/>
            <a:r>
              <a:rPr lang="en-US" dirty="0"/>
              <a:t>Horizontal Merger Guidelines (HMGs) and </a:t>
            </a:r>
            <a:br>
              <a:rPr lang="en-US" dirty="0"/>
            </a:br>
            <a:r>
              <a:rPr lang="en-US" dirty="0"/>
              <a:t>Economic Framework</a:t>
            </a:r>
          </a:p>
        </p:txBody>
      </p:sp>
      <p:sp>
        <p:nvSpPr>
          <p:cNvPr id="6" name="Text Placeholder 5">
            <a:extLst>
              <a:ext uri="{FF2B5EF4-FFF2-40B4-BE49-F238E27FC236}">
                <a16:creationId xmlns:a16="http://schemas.microsoft.com/office/drawing/2014/main" id="{8EBA96FA-BE71-4855-9E50-E58CF91E09A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370E6292-BBEF-4201-B058-269810663BA9}"/>
              </a:ext>
            </a:extLst>
          </p:cNvPr>
          <p:cNvSpPr>
            <a:spLocks noGrp="1"/>
          </p:cNvSpPr>
          <p:nvPr>
            <p:ph type="sldNum" sz="quarter" idx="12"/>
          </p:nvPr>
        </p:nvSpPr>
        <p:spPr/>
        <p:txBody>
          <a:bodyPr/>
          <a:lstStyle/>
          <a:p>
            <a:fld id="{A3FA0A93-60EE-4E9D-852F-604094E61050}" type="slidenum">
              <a:rPr lang="en-US" smtClean="0"/>
              <a:t>20</a:t>
            </a:fld>
            <a:endParaRPr lang="en-US"/>
          </a:p>
        </p:txBody>
      </p:sp>
    </p:spTree>
    <p:extLst>
      <p:ext uri="{BB962C8B-B14F-4D97-AF65-F5344CB8AC3E}">
        <p14:creationId xmlns:p14="http://schemas.microsoft.com/office/powerpoint/2010/main" val="2896071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5"/>
          <p:cNvSpPr>
            <a:spLocks noGrp="1" noChangeArrowheads="1"/>
          </p:cNvSpPr>
          <p:nvPr>
            <p:ph type="title"/>
          </p:nvPr>
        </p:nvSpPr>
        <p:spPr/>
        <p:txBody>
          <a:bodyPr>
            <a:normAutofit/>
          </a:bodyPr>
          <a:lstStyle/>
          <a:p>
            <a:r>
              <a:rPr lang="en-US" altLang="en-US" dirty="0"/>
              <a:t>Horizontal Merger Guidelines (HMGs)</a:t>
            </a:r>
          </a:p>
        </p:txBody>
      </p:sp>
      <p:sp>
        <p:nvSpPr>
          <p:cNvPr id="7" name="Content Placeholder 6"/>
          <p:cNvSpPr>
            <a:spLocks noGrp="1"/>
          </p:cNvSpPr>
          <p:nvPr>
            <p:ph idx="1"/>
          </p:nvPr>
        </p:nvSpPr>
        <p:spPr>
          <a:xfrm>
            <a:off x="609600" y="1447800"/>
            <a:ext cx="10972800" cy="5029200"/>
          </a:xfrm>
        </p:spPr>
        <p:txBody>
          <a:bodyPr>
            <a:normAutofit/>
          </a:bodyPr>
          <a:lstStyle/>
          <a:p>
            <a:pPr>
              <a:defRPr/>
            </a:pPr>
            <a:r>
              <a:rPr lang="en-US" sz="2400" b="1" i="1" dirty="0">
                <a:solidFill>
                  <a:srgbClr val="C00000"/>
                </a:solidFill>
              </a:rPr>
              <a:t>Merger analysis today is guided by the HMGs; followed by agencies and courts</a:t>
            </a:r>
            <a:endParaRPr lang="en-US" sz="2400" b="1" dirty="0">
              <a:solidFill>
                <a:srgbClr val="C00000"/>
              </a:solidFill>
            </a:endParaRPr>
          </a:p>
          <a:p>
            <a:pPr lvl="1">
              <a:defRPr/>
            </a:pPr>
            <a:r>
              <a:rPr lang="en-US" sz="2000" dirty="0"/>
              <a:t>Guidelines issued in 1967, 1984, 1992, 1997, 2010 </a:t>
            </a:r>
          </a:p>
          <a:p>
            <a:pPr>
              <a:defRPr/>
            </a:pPr>
            <a:r>
              <a:rPr lang="en-US" sz="2400" b="1" i="1" dirty="0">
                <a:solidFill>
                  <a:srgbClr val="C00000"/>
                </a:solidFill>
              </a:rPr>
              <a:t>Merger Guidelines are not Law </a:t>
            </a:r>
          </a:p>
          <a:p>
            <a:pPr lvl="1">
              <a:defRPr/>
            </a:pPr>
            <a:r>
              <a:rPr lang="en-US" sz="2000" dirty="0"/>
              <a:t>HMGs disclaim use to define burdens in litigation</a:t>
            </a:r>
          </a:p>
          <a:p>
            <a:pPr lvl="1">
              <a:defRPr/>
            </a:pPr>
            <a:r>
              <a:rPr lang="en-US" sz="2000" dirty="0"/>
              <a:t>But, Agencies rely on Guidelines’ </a:t>
            </a:r>
            <a:r>
              <a:rPr lang="en-US" sz="2000" i="1" dirty="0"/>
              <a:t>framework </a:t>
            </a:r>
            <a:r>
              <a:rPr lang="en-US" sz="2000" dirty="0"/>
              <a:t>in court </a:t>
            </a:r>
          </a:p>
          <a:p>
            <a:pPr lvl="1">
              <a:defRPr/>
            </a:pPr>
            <a:r>
              <a:rPr lang="en-US" sz="2000" dirty="0"/>
              <a:t>Courts have not always followed the HMGs </a:t>
            </a:r>
          </a:p>
          <a:p>
            <a:pPr>
              <a:defRPr/>
            </a:pPr>
            <a:r>
              <a:rPr lang="en-US" sz="2400" b="1" i="1" dirty="0">
                <a:solidFill>
                  <a:srgbClr val="C00000"/>
                </a:solidFill>
              </a:rPr>
              <a:t>But HMGs Influence the Law</a:t>
            </a:r>
          </a:p>
          <a:p>
            <a:pPr lvl="1">
              <a:defRPr/>
            </a:pPr>
            <a:r>
              <a:rPr lang="en-US" sz="2000" dirty="0"/>
              <a:t>Cases routinely cite the HMGs</a:t>
            </a:r>
          </a:p>
          <a:p>
            <a:pPr lvl="1">
              <a:defRPr/>
            </a:pPr>
            <a:r>
              <a:rPr lang="en-US" sz="2000" dirty="0"/>
              <a:t>Many courts now follow HMGs explicitly </a:t>
            </a:r>
            <a:r>
              <a:rPr lang="en-US" sz="2000" i="1" dirty="0"/>
              <a:t>(e.g., HR Block)</a:t>
            </a:r>
          </a:p>
          <a:p>
            <a:pPr lvl="1">
              <a:defRPr/>
            </a:pPr>
            <a:r>
              <a:rPr lang="en-US" sz="2000" dirty="0"/>
              <a:t>Courts also have used HMGs to criticize agencies when guidelines not followed </a:t>
            </a:r>
            <a:br>
              <a:rPr lang="en-US" sz="2000" dirty="0"/>
            </a:br>
            <a:r>
              <a:rPr lang="en-US" sz="2000" i="1" dirty="0"/>
              <a:t>(e.g., Baker Hughes </a:t>
            </a:r>
            <a:r>
              <a:rPr lang="en-US" sz="2000" dirty="0"/>
              <a:t>and </a:t>
            </a:r>
            <a:r>
              <a:rPr lang="en-US" sz="2000" i="1" dirty="0"/>
              <a:t>Waste Management</a:t>
            </a:r>
            <a:r>
              <a:rPr lang="en-US" sz="2000" dirty="0"/>
              <a:t>)</a:t>
            </a:r>
          </a:p>
          <a:p>
            <a:pPr lvl="1">
              <a:defRPr/>
            </a:pPr>
            <a:r>
              <a:rPr lang="en-US" sz="2000" dirty="0"/>
              <a:t>HMGs’ influence sometimes has come only after some early criticism &amp; rejection</a:t>
            </a:r>
          </a:p>
        </p:txBody>
      </p:sp>
      <p:sp>
        <p:nvSpPr>
          <p:cNvPr id="1741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097FEE48-63D0-4933-9348-6789DB0494B7}" type="slidenum">
              <a:rPr lang="en-US" altLang="en-US" sz="1400" smtClean="0"/>
              <a:pPr>
                <a:spcBef>
                  <a:spcPct val="0"/>
                </a:spcBef>
                <a:buFontTx/>
                <a:buNone/>
              </a:pPr>
              <a:t>21</a:t>
            </a:fld>
            <a:endParaRPr lang="en-US" altLang="en-US" sz="1400"/>
          </a:p>
        </p:txBody>
      </p:sp>
      <p:sp>
        <p:nvSpPr>
          <p:cNvPr id="5" name="TextBox 4">
            <a:extLst>
              <a:ext uri="{FF2B5EF4-FFF2-40B4-BE49-F238E27FC236}">
                <a16:creationId xmlns:a16="http://schemas.microsoft.com/office/drawing/2014/main" id="{040D4C64-AA4B-4C87-98A1-2EA086EF36A5}"/>
              </a:ext>
            </a:extLst>
          </p:cNvPr>
          <p:cNvSpPr txBox="1"/>
          <p:nvPr/>
        </p:nvSpPr>
        <p:spPr>
          <a:xfrm>
            <a:off x="7693058" y="2173198"/>
            <a:ext cx="2289142" cy="1200329"/>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Agencies have now  announced intentions to revise by HMGs (and Vertical MGs)</a:t>
            </a:r>
          </a:p>
        </p:txBody>
      </p:sp>
      <p:cxnSp>
        <p:nvCxnSpPr>
          <p:cNvPr id="6" name="Straight Arrow Connector 5">
            <a:extLst>
              <a:ext uri="{FF2B5EF4-FFF2-40B4-BE49-F238E27FC236}">
                <a16:creationId xmlns:a16="http://schemas.microsoft.com/office/drawing/2014/main" id="{7D188A9D-45D1-4537-85BF-093257A2F106}"/>
              </a:ext>
            </a:extLst>
          </p:cNvPr>
          <p:cNvCxnSpPr>
            <a:cxnSpLocks/>
          </p:cNvCxnSpPr>
          <p:nvPr/>
        </p:nvCxnSpPr>
        <p:spPr>
          <a:xfrm flipH="1" flipV="1">
            <a:off x="6334813" y="2231639"/>
            <a:ext cx="895547" cy="4807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15126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432313" y="525162"/>
            <a:ext cx="7772400" cy="898525"/>
          </a:xfrm>
        </p:spPr>
        <p:txBody>
          <a:bodyPr>
            <a:normAutofit/>
          </a:bodyPr>
          <a:lstStyle/>
          <a:p>
            <a:pPr eaLnBrk="1" hangingPunct="1"/>
            <a:r>
              <a:rPr lang="en-US" dirty="0">
                <a:latin typeface="Times New Roman" pitchFamily="18" charset="0"/>
                <a:cs typeface="Times New Roman" pitchFamily="18" charset="0"/>
              </a:rPr>
              <a:t>“Unifying Theme” of 2010 HMGs </a:t>
            </a:r>
            <a:r>
              <a:rPr lang="en-US" sz="2400" i="1" dirty="0">
                <a:solidFill>
                  <a:srgbClr val="00B0F0"/>
                </a:solidFill>
                <a:latin typeface="Times New Roman" pitchFamily="18" charset="0"/>
                <a:cs typeface="Times New Roman" pitchFamily="18" charset="0"/>
              </a:rPr>
              <a:t>(section 1)</a:t>
            </a:r>
            <a:endParaRPr lang="en-US" i="1" dirty="0">
              <a:solidFill>
                <a:srgbClr val="00B0F0"/>
              </a:solidFill>
              <a:latin typeface="Times New Roman" pitchFamily="18" charset="0"/>
              <a:cs typeface="Times New Roman" pitchFamily="18" charset="0"/>
            </a:endParaRPr>
          </a:p>
        </p:txBody>
      </p:sp>
      <p:sp>
        <p:nvSpPr>
          <p:cNvPr id="18435" name="Content Placeholder 2"/>
          <p:cNvSpPr>
            <a:spLocks noGrp="1"/>
          </p:cNvSpPr>
          <p:nvPr>
            <p:ph idx="1"/>
          </p:nvPr>
        </p:nvSpPr>
        <p:spPr>
          <a:xfrm>
            <a:off x="574473" y="1684638"/>
            <a:ext cx="9137815" cy="4648200"/>
          </a:xfrm>
        </p:spPr>
        <p:txBody>
          <a:bodyPr>
            <a:normAutofit fontScale="92500" lnSpcReduction="10000"/>
          </a:bodyPr>
          <a:lstStyle/>
          <a:p>
            <a:pPr lvl="1" eaLnBrk="1" hangingPunct="1"/>
            <a:r>
              <a:rPr lang="en-US" dirty="0">
                <a:latin typeface="Times New Roman" pitchFamily="18" charset="0"/>
                <a:cs typeface="Times New Roman" pitchFamily="18" charset="0"/>
              </a:rPr>
              <a:t>“The unifying theme of these Guidelines is that mergers should not be permitted to </a:t>
            </a:r>
            <a:r>
              <a:rPr lang="en-US" b="1" i="1" dirty="0">
                <a:solidFill>
                  <a:srgbClr val="C00000"/>
                </a:solidFill>
                <a:latin typeface="Times New Roman" pitchFamily="18" charset="0"/>
                <a:cs typeface="Times New Roman" pitchFamily="18" charset="0"/>
              </a:rPr>
              <a:t>create, enhance, or entrench </a:t>
            </a:r>
            <a:r>
              <a:rPr lang="en-US" dirty="0">
                <a:latin typeface="Times New Roman" pitchFamily="18" charset="0"/>
                <a:cs typeface="Times New Roman" pitchFamily="18" charset="0"/>
              </a:rPr>
              <a:t>market power or to </a:t>
            </a:r>
            <a:r>
              <a:rPr lang="en-US" b="1" i="1" dirty="0">
                <a:solidFill>
                  <a:srgbClr val="C00000"/>
                </a:solidFill>
                <a:latin typeface="Times New Roman" pitchFamily="18" charset="0"/>
                <a:cs typeface="Times New Roman" pitchFamily="18" charset="0"/>
              </a:rPr>
              <a:t>facilitate its exercise</a:t>
            </a:r>
            <a:r>
              <a:rPr lang="en-US" dirty="0">
                <a:solidFill>
                  <a:srgbClr val="C00000"/>
                </a:solidFill>
                <a:latin typeface="Times New Roman" pitchFamily="18" charset="0"/>
                <a:cs typeface="Times New Roman" pitchFamily="18" charset="0"/>
              </a:rPr>
              <a:t>.”</a:t>
            </a:r>
          </a:p>
          <a:p>
            <a:pPr marL="1039813" lvl="2" indent="-182563">
              <a:defRPr/>
            </a:pPr>
            <a:r>
              <a:rPr lang="en-US" dirty="0">
                <a:latin typeface="Times New Roman" pitchFamily="18" charset="0"/>
                <a:cs typeface="Times New Roman" pitchFamily="18" charset="0"/>
              </a:rPr>
              <a:t>Focus on competitive effects</a:t>
            </a:r>
          </a:p>
          <a:p>
            <a:pPr marL="1039813" lvl="2" indent="-182563">
              <a:defRPr/>
            </a:pPr>
            <a:r>
              <a:rPr lang="en-US" i="1" dirty="0">
                <a:latin typeface="Times New Roman" pitchFamily="18" charset="0"/>
                <a:cs typeface="Times New Roman" pitchFamily="18" charset="0"/>
              </a:rPr>
              <a:t>No separate “public interest” standard (e.g., FCC)</a:t>
            </a:r>
            <a:br>
              <a:rPr lang="en-US" dirty="0">
                <a:latin typeface="Times New Roman" pitchFamily="18" charset="0"/>
                <a:cs typeface="Times New Roman" pitchFamily="18" charset="0"/>
              </a:rPr>
            </a:br>
            <a:endParaRPr lang="en-US" i="1" dirty="0">
              <a:latin typeface="Times New Roman" pitchFamily="18" charset="0"/>
              <a:cs typeface="Times New Roman" pitchFamily="18" charset="0"/>
            </a:endParaRPr>
          </a:p>
          <a:p>
            <a:pPr lvl="1" eaLnBrk="1" hangingPunct="1"/>
            <a:r>
              <a:rPr lang="en-US" dirty="0">
                <a:latin typeface="Times New Roman" pitchFamily="18" charset="0"/>
                <a:cs typeface="Times New Roman" pitchFamily="18" charset="0"/>
              </a:rPr>
              <a:t>“A merger enhances market power if it is likely to encourage one or more firms to raise price, reduce output, </a:t>
            </a:r>
            <a:r>
              <a:rPr lang="en-US" b="1" i="1" dirty="0">
                <a:solidFill>
                  <a:srgbClr val="C00000"/>
                </a:solidFill>
                <a:latin typeface="Times New Roman" pitchFamily="18" charset="0"/>
                <a:cs typeface="Times New Roman" pitchFamily="18" charset="0"/>
              </a:rPr>
              <a:t>diminish innovation, or otherwise harm customers</a:t>
            </a:r>
            <a:r>
              <a:rPr lang="en-US" b="1" i="1" dirty="0">
                <a:solidFill>
                  <a:srgbClr val="FF0000"/>
                </a:solidFill>
                <a:latin typeface="Times New Roman" pitchFamily="18" charset="0"/>
                <a:cs typeface="Times New Roman" pitchFamily="18" charset="0"/>
              </a:rPr>
              <a:t> </a:t>
            </a:r>
            <a:r>
              <a:rPr lang="en-US" dirty="0">
                <a:latin typeface="Times New Roman" pitchFamily="18" charset="0"/>
                <a:cs typeface="Times New Roman" pitchFamily="18" charset="0"/>
              </a:rPr>
              <a:t>as a result of </a:t>
            </a:r>
            <a:r>
              <a:rPr lang="en-US" b="1" i="1" dirty="0">
                <a:solidFill>
                  <a:srgbClr val="C00000"/>
                </a:solidFill>
                <a:latin typeface="Times New Roman" pitchFamily="18" charset="0"/>
                <a:cs typeface="Times New Roman" pitchFamily="18" charset="0"/>
              </a:rPr>
              <a:t>diminished competitive constraints or incentives</a:t>
            </a:r>
            <a:r>
              <a:rPr lang="en-US" dirty="0">
                <a:solidFill>
                  <a:srgbClr val="C00000"/>
                </a:solidFill>
                <a:latin typeface="Times New Roman" pitchFamily="18" charset="0"/>
                <a:cs typeface="Times New Roman" pitchFamily="18" charset="0"/>
              </a:rPr>
              <a:t>.</a:t>
            </a:r>
            <a:r>
              <a:rPr lang="en-US" dirty="0">
                <a:latin typeface="Times New Roman" pitchFamily="18" charset="0"/>
                <a:cs typeface="Times New Roman" pitchFamily="18" charset="0"/>
              </a:rPr>
              <a:t>” </a:t>
            </a:r>
          </a:p>
          <a:p>
            <a:pPr lvl="2" eaLnBrk="1" hangingPunct="1"/>
            <a:r>
              <a:rPr lang="en-US" i="1" dirty="0">
                <a:latin typeface="Times New Roman" pitchFamily="18" charset="0"/>
                <a:cs typeface="Times New Roman" pitchFamily="18" charset="0"/>
              </a:rPr>
              <a:t>Broader than just price</a:t>
            </a:r>
          </a:p>
          <a:p>
            <a:pPr lvl="2" eaLnBrk="1" hangingPunct="1"/>
            <a:r>
              <a:rPr lang="en-US" i="1" dirty="0">
                <a:latin typeface="Times New Roman" pitchFamily="18" charset="0"/>
                <a:cs typeface="Times New Roman" pitchFamily="18" charset="0"/>
              </a:rPr>
              <a:t>Focus on economic constraints and incentives</a:t>
            </a:r>
          </a:p>
          <a:p>
            <a:pPr lvl="2" eaLnBrk="1" hangingPunct="1"/>
            <a:r>
              <a:rPr lang="en-US" i="1" dirty="0">
                <a:latin typeface="Times New Roman" pitchFamily="18" charset="0"/>
                <a:cs typeface="Times New Roman" pitchFamily="18" charset="0"/>
              </a:rPr>
              <a:t>Focus on the changes that the merger will work on the market</a:t>
            </a:r>
            <a:br>
              <a:rPr lang="en-US" i="1" dirty="0">
                <a:latin typeface="Times New Roman" pitchFamily="18" charset="0"/>
                <a:cs typeface="Times New Roman" pitchFamily="18" charset="0"/>
              </a:rPr>
            </a:br>
            <a:endParaRPr lang="en-US" i="1" dirty="0">
              <a:latin typeface="Times New Roman" pitchFamily="18" charset="0"/>
              <a:cs typeface="Times New Roman" pitchFamily="18" charset="0"/>
            </a:endParaRPr>
          </a:p>
          <a:p>
            <a:pPr lvl="1"/>
            <a:r>
              <a:rPr lang="en-US" b="1" i="1" u="sng" dirty="0">
                <a:solidFill>
                  <a:srgbClr val="C00000"/>
                </a:solidFill>
                <a:latin typeface="Times New Roman" pitchFamily="18" charset="0"/>
                <a:cs typeface="Times New Roman" pitchFamily="18" charset="0"/>
              </a:rPr>
              <a:t>Key Question</a:t>
            </a:r>
            <a:r>
              <a:rPr lang="en-US" b="1" i="1" dirty="0">
                <a:solidFill>
                  <a:srgbClr val="C00000"/>
                </a:solidFill>
                <a:latin typeface="Times New Roman" pitchFamily="18" charset="0"/>
                <a:cs typeface="Times New Roman" pitchFamily="18" charset="0"/>
              </a:rPr>
              <a:t>: Will the merger alter market conditions in a way that will facilitate the exercise of market power?</a:t>
            </a:r>
          </a:p>
        </p:txBody>
      </p:sp>
      <p:sp>
        <p:nvSpPr>
          <p:cNvPr id="18436" name="Slide Number Placeholder 3"/>
          <p:cNvSpPr>
            <a:spLocks noGrp="1"/>
          </p:cNvSpPr>
          <p:nvPr>
            <p:ph type="sldNum" sz="quarter" idx="12"/>
          </p:nvPr>
        </p:nvSpPr>
        <p:spPr>
          <a:noFill/>
        </p:spPr>
        <p:txBody>
          <a:bodyPr/>
          <a:lstStyle/>
          <a:p>
            <a:fld id="{0D0E7909-41AD-4ECC-8D3A-18F2061DA94F}" type="slidenum">
              <a:rPr lang="en-US" smtClean="0"/>
              <a:pPr/>
              <a:t>22</a:t>
            </a:fld>
            <a:endParaRPr lang="en-US"/>
          </a:p>
        </p:txBody>
      </p:sp>
    </p:spTree>
    <p:extLst>
      <p:ext uri="{BB962C8B-B14F-4D97-AF65-F5344CB8AC3E}">
        <p14:creationId xmlns:p14="http://schemas.microsoft.com/office/powerpoint/2010/main" val="1851323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noChangeArrowheads="1"/>
          </p:cNvSpPr>
          <p:nvPr>
            <p:ph type="title"/>
          </p:nvPr>
        </p:nvSpPr>
        <p:spPr>
          <a:xfrm>
            <a:off x="714592" y="74413"/>
            <a:ext cx="10972800" cy="1325563"/>
          </a:xfrm>
        </p:spPr>
        <p:txBody>
          <a:bodyPr>
            <a:normAutofit/>
          </a:bodyPr>
          <a:lstStyle/>
          <a:p>
            <a:r>
              <a:rPr lang="en-US" altLang="en-US" dirty="0"/>
              <a:t>Overview of HMGs’ Analytic Steps</a:t>
            </a:r>
          </a:p>
        </p:txBody>
      </p:sp>
      <p:sp>
        <p:nvSpPr>
          <p:cNvPr id="24579" name="Content Placeholder 2"/>
          <p:cNvSpPr>
            <a:spLocks noGrp="1"/>
          </p:cNvSpPr>
          <p:nvPr>
            <p:ph idx="1"/>
          </p:nvPr>
        </p:nvSpPr>
        <p:spPr>
          <a:xfrm>
            <a:off x="439156" y="1247875"/>
            <a:ext cx="10972800" cy="5029200"/>
          </a:xfrm>
        </p:spPr>
        <p:txBody>
          <a:bodyPr>
            <a:normAutofit lnSpcReduction="10000"/>
          </a:bodyPr>
          <a:lstStyle/>
          <a:p>
            <a:pPr>
              <a:defRPr/>
            </a:pPr>
            <a:r>
              <a:rPr lang="en-US" altLang="en-US" sz="2000" b="1" i="1" dirty="0">
                <a:solidFill>
                  <a:srgbClr val="C00000"/>
                </a:solidFill>
              </a:rPr>
              <a:t>Assess Market Definition </a:t>
            </a:r>
            <a:r>
              <a:rPr lang="en-US" altLang="en-US" sz="2000" dirty="0"/>
              <a:t>(</a:t>
            </a:r>
            <a:r>
              <a:rPr lang="en-US" sz="2000" dirty="0"/>
              <a:t>§§3-4)</a:t>
            </a:r>
            <a:endParaRPr lang="en-US" altLang="en-US" sz="2000" b="1" i="1" dirty="0">
              <a:solidFill>
                <a:srgbClr val="C00000"/>
              </a:solidFill>
            </a:endParaRPr>
          </a:p>
          <a:p>
            <a:pPr lvl="1">
              <a:defRPr/>
            </a:pPr>
            <a:r>
              <a:rPr lang="en-US" altLang="en-US" sz="1800" dirty="0"/>
              <a:t>Define relevant market </a:t>
            </a:r>
            <a:r>
              <a:rPr lang="en-US" altLang="en-US" sz="1800" b="1" dirty="0">
                <a:solidFill>
                  <a:srgbClr val="0070C0"/>
                </a:solidFill>
                <a:highlight>
                  <a:srgbClr val="FFFF00"/>
                </a:highlight>
              </a:rPr>
              <a:t>(SSNIP - Hypo </a:t>
            </a:r>
            <a:r>
              <a:rPr lang="en-US" altLang="en-US" sz="1800" b="1" dirty="0" err="1">
                <a:solidFill>
                  <a:srgbClr val="0070C0"/>
                </a:solidFill>
                <a:highlight>
                  <a:srgbClr val="FFFF00"/>
                </a:highlight>
              </a:rPr>
              <a:t>Monop</a:t>
            </a:r>
            <a:r>
              <a:rPr lang="en-US" altLang="en-US" sz="1800" b="1" dirty="0">
                <a:solidFill>
                  <a:srgbClr val="0070C0"/>
                </a:solidFill>
                <a:highlight>
                  <a:srgbClr val="FFFF00"/>
                </a:highlight>
              </a:rPr>
              <a:t> Test)</a:t>
            </a:r>
          </a:p>
          <a:p>
            <a:pPr lvl="1">
              <a:defRPr/>
            </a:pPr>
            <a:r>
              <a:rPr lang="en-US" altLang="en-US" sz="1800" dirty="0"/>
              <a:t>Identify targeted customers &amp; price discrimination markets</a:t>
            </a:r>
            <a:endParaRPr lang="en-US" sz="1800" dirty="0"/>
          </a:p>
          <a:p>
            <a:pPr>
              <a:defRPr/>
            </a:pPr>
            <a:r>
              <a:rPr lang="en-US" altLang="en-US" sz="2000" b="1" i="1" dirty="0">
                <a:solidFill>
                  <a:srgbClr val="C00000"/>
                </a:solidFill>
              </a:rPr>
              <a:t>Assess &amp; Calculate Mkt Shares, Concentration &amp; Structural Presumption</a:t>
            </a:r>
            <a:r>
              <a:rPr lang="en-US" altLang="en-US" sz="2000" dirty="0"/>
              <a:t>(</a:t>
            </a:r>
            <a:r>
              <a:rPr lang="en-US" sz="2000" dirty="0"/>
              <a:t>§5)</a:t>
            </a:r>
          </a:p>
          <a:p>
            <a:pPr lvl="1">
              <a:defRPr/>
            </a:pPr>
            <a:r>
              <a:rPr lang="en-US" altLang="en-US" sz="1800" dirty="0"/>
              <a:t>Identify market participants; calculate market shares and market concentration </a:t>
            </a:r>
            <a:r>
              <a:rPr lang="en-US" altLang="en-US" sz="1800" b="1" dirty="0">
                <a:solidFill>
                  <a:srgbClr val="0070C0"/>
                </a:solidFill>
                <a:highlight>
                  <a:srgbClr val="FFFF00"/>
                </a:highlight>
              </a:rPr>
              <a:t>(HHI)</a:t>
            </a:r>
            <a:endParaRPr lang="en-US" altLang="en-US" sz="1600" b="1" i="1" dirty="0">
              <a:solidFill>
                <a:srgbClr val="0070C0"/>
              </a:solidFill>
              <a:highlight>
                <a:srgbClr val="FFFF00"/>
              </a:highlight>
            </a:endParaRPr>
          </a:p>
          <a:p>
            <a:pPr>
              <a:defRPr/>
            </a:pPr>
            <a:r>
              <a:rPr lang="en-US" altLang="en-US" sz="2000" b="1" i="1" dirty="0">
                <a:solidFill>
                  <a:srgbClr val="C00000"/>
                </a:solidFill>
              </a:rPr>
              <a:t>Evaluate Likely Competitive Effects relative to no-merger but-for-world </a:t>
            </a:r>
            <a:r>
              <a:rPr lang="en-US" altLang="en-US" sz="2000" dirty="0"/>
              <a:t>(</a:t>
            </a:r>
            <a:r>
              <a:rPr lang="en-US" sz="2000" dirty="0"/>
              <a:t>§§6-7)</a:t>
            </a:r>
            <a:endParaRPr lang="en-US" altLang="en-US" sz="2000" b="1" i="1" dirty="0">
              <a:solidFill>
                <a:srgbClr val="C00000"/>
              </a:solidFill>
            </a:endParaRPr>
          </a:p>
          <a:p>
            <a:pPr lvl="1">
              <a:defRPr/>
            </a:pPr>
            <a:r>
              <a:rPr lang="en-US" altLang="en-US" sz="1800" dirty="0"/>
              <a:t>Unilateral, Coordinated, Exclusionary effects</a:t>
            </a:r>
          </a:p>
          <a:p>
            <a:pPr lvl="1">
              <a:defRPr/>
            </a:pPr>
            <a:r>
              <a:rPr lang="en-US" altLang="en-US" sz="1800" b="1" dirty="0">
                <a:solidFill>
                  <a:srgbClr val="0070C0"/>
                </a:solidFill>
                <a:highlight>
                  <a:srgbClr val="FFFF00"/>
                </a:highlight>
              </a:rPr>
              <a:t>UPP, GUPPIs </a:t>
            </a:r>
            <a:r>
              <a:rPr lang="en-US" altLang="en-US" sz="1800" b="1" i="1" dirty="0">
                <a:solidFill>
                  <a:srgbClr val="0070C0"/>
                </a:solidFill>
                <a:highlight>
                  <a:srgbClr val="FFFF00"/>
                </a:highlight>
              </a:rPr>
              <a:t>(unilateral)</a:t>
            </a:r>
            <a:r>
              <a:rPr lang="en-US" altLang="en-US" sz="1800" b="1" dirty="0">
                <a:solidFill>
                  <a:srgbClr val="0070C0"/>
                </a:solidFill>
                <a:highlight>
                  <a:srgbClr val="FFFF00"/>
                </a:highlight>
              </a:rPr>
              <a:t>; delta HHIs </a:t>
            </a:r>
            <a:r>
              <a:rPr lang="en-US" altLang="en-US" sz="1800" b="1" i="1" dirty="0">
                <a:solidFill>
                  <a:srgbClr val="0070C0"/>
                </a:solidFill>
                <a:highlight>
                  <a:srgbClr val="FFFF00"/>
                </a:highlight>
              </a:rPr>
              <a:t>(coordinated)</a:t>
            </a:r>
            <a:r>
              <a:rPr lang="en-US" altLang="en-US" sz="1800" dirty="0"/>
              <a:t> </a:t>
            </a:r>
          </a:p>
          <a:p>
            <a:pPr>
              <a:defRPr/>
            </a:pPr>
            <a:r>
              <a:rPr lang="en-US" altLang="en-US" sz="2000" b="1" i="1" dirty="0">
                <a:solidFill>
                  <a:srgbClr val="C00000"/>
                </a:solidFill>
              </a:rPr>
              <a:t>Assess Other Constraints on Market Power</a:t>
            </a:r>
          </a:p>
          <a:p>
            <a:pPr lvl="1">
              <a:defRPr/>
            </a:pPr>
            <a:r>
              <a:rPr lang="en-US" altLang="en-US" sz="1800" dirty="0"/>
              <a:t>Ease of entry and expansion (</a:t>
            </a:r>
            <a:r>
              <a:rPr lang="en-US" sz="1800" dirty="0"/>
              <a:t>§9) </a:t>
            </a:r>
            <a:r>
              <a:rPr lang="en-US" sz="1800" b="1" dirty="0">
                <a:solidFill>
                  <a:srgbClr val="0070C0"/>
                </a:solidFill>
                <a:highlight>
                  <a:srgbClr val="FFFF00"/>
                </a:highlight>
              </a:rPr>
              <a:t>(MVS)</a:t>
            </a:r>
            <a:endParaRPr lang="en-US" altLang="en-US" sz="1800" b="1" dirty="0">
              <a:solidFill>
                <a:srgbClr val="0070C0"/>
              </a:solidFill>
              <a:highlight>
                <a:srgbClr val="FFFF00"/>
              </a:highlight>
            </a:endParaRPr>
          </a:p>
          <a:p>
            <a:pPr lvl="1">
              <a:defRPr/>
            </a:pPr>
            <a:r>
              <a:rPr lang="en-US" altLang="en-US" sz="1800" dirty="0"/>
              <a:t>Powerful buyers (</a:t>
            </a:r>
            <a:r>
              <a:rPr lang="en-US" sz="1800" dirty="0"/>
              <a:t>§8)</a:t>
            </a:r>
            <a:endParaRPr lang="en-US" altLang="en-US" sz="1800" dirty="0"/>
          </a:p>
          <a:p>
            <a:pPr>
              <a:defRPr/>
            </a:pPr>
            <a:r>
              <a:rPr lang="en-US" altLang="en-US" sz="2000" b="1" i="1" dirty="0">
                <a:solidFill>
                  <a:srgbClr val="C00000"/>
                </a:solidFill>
              </a:rPr>
              <a:t>Identify and Assess Cognizable Efficiencies </a:t>
            </a:r>
            <a:r>
              <a:rPr lang="en-US" altLang="en-US" sz="2000" dirty="0"/>
              <a:t>(</a:t>
            </a:r>
            <a:r>
              <a:rPr lang="en-US" sz="2000" dirty="0"/>
              <a:t>§10)</a:t>
            </a:r>
            <a:br>
              <a:rPr lang="en-US" sz="2000" dirty="0"/>
            </a:br>
            <a:r>
              <a:rPr lang="en-US" sz="2000" dirty="0"/>
              <a:t>             </a:t>
            </a:r>
            <a:r>
              <a:rPr lang="en-US" sz="1800" b="1" dirty="0">
                <a:solidFill>
                  <a:srgbClr val="0070C0"/>
                </a:solidFill>
                <a:highlight>
                  <a:srgbClr val="FFFF00"/>
                </a:highlight>
              </a:rPr>
              <a:t>(merger-specificity; DPP)</a:t>
            </a:r>
            <a:endParaRPr lang="en-US" altLang="en-US" sz="2000" b="1" i="1" dirty="0">
              <a:solidFill>
                <a:srgbClr val="0070C0"/>
              </a:solidFill>
              <a:highlight>
                <a:srgbClr val="FFFF00"/>
              </a:highlight>
            </a:endParaRPr>
          </a:p>
          <a:p>
            <a:pPr>
              <a:defRPr/>
            </a:pPr>
            <a:r>
              <a:rPr lang="en-US" altLang="en-US" sz="2000" b="1" i="1" dirty="0">
                <a:solidFill>
                  <a:srgbClr val="C00000"/>
                </a:solidFill>
              </a:rPr>
              <a:t>Examine Various other Issues </a:t>
            </a:r>
            <a:r>
              <a:rPr lang="en-US" altLang="en-US" sz="2000" b="1" i="1" dirty="0"/>
              <a:t>(</a:t>
            </a:r>
            <a:r>
              <a:rPr lang="en-US" sz="2000" dirty="0"/>
              <a:t>§§11-12)</a:t>
            </a:r>
            <a:endParaRPr lang="en-US" altLang="en-US" sz="2000" b="1" i="1" dirty="0">
              <a:solidFill>
                <a:srgbClr val="C00000"/>
              </a:solidFill>
            </a:endParaRPr>
          </a:p>
          <a:p>
            <a:pPr lvl="1">
              <a:defRPr/>
            </a:pPr>
            <a:r>
              <a:rPr lang="en-US" altLang="en-US" sz="1800" dirty="0"/>
              <a:t>Failure/exiting assets; partial acquisitions </a:t>
            </a:r>
            <a:r>
              <a:rPr lang="en-US" altLang="en-US" sz="1800" b="1" dirty="0">
                <a:solidFill>
                  <a:srgbClr val="0070C0"/>
                </a:solidFill>
                <a:highlight>
                  <a:srgbClr val="FFFF00"/>
                </a:highlight>
              </a:rPr>
              <a:t>(</a:t>
            </a:r>
            <a:r>
              <a:rPr lang="en-US" altLang="en-US" sz="1800" b="1" dirty="0" err="1">
                <a:solidFill>
                  <a:srgbClr val="0070C0"/>
                </a:solidFill>
                <a:highlight>
                  <a:srgbClr val="FFFF00"/>
                </a:highlight>
              </a:rPr>
              <a:t>mHHI</a:t>
            </a:r>
            <a:r>
              <a:rPr lang="en-US" altLang="en-US" sz="1800" b="1" dirty="0">
                <a:solidFill>
                  <a:srgbClr val="0070C0"/>
                </a:solidFill>
                <a:highlight>
                  <a:srgbClr val="FFFF00"/>
                </a:highlight>
              </a:rPr>
              <a:t>)</a:t>
            </a:r>
            <a:r>
              <a:rPr lang="en-US" altLang="en-US" sz="1800" dirty="0"/>
              <a:t> </a:t>
            </a:r>
          </a:p>
        </p:txBody>
      </p:sp>
      <p:sp>
        <p:nvSpPr>
          <p:cNvPr id="235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DD0E5C66-5548-4C3E-BD3A-A7BC51974C39}" type="slidenum">
              <a:rPr lang="en-US" altLang="en-US" sz="1400" smtClean="0"/>
              <a:pPr>
                <a:spcBef>
                  <a:spcPct val="0"/>
                </a:spcBef>
                <a:buFontTx/>
                <a:buNone/>
              </a:pPr>
              <a:t>23</a:t>
            </a:fld>
            <a:endParaRPr lang="en-US" altLang="en-US" sz="1400"/>
          </a:p>
        </p:txBody>
      </p:sp>
      <p:sp>
        <p:nvSpPr>
          <p:cNvPr id="5" name="TextBox 4">
            <a:extLst>
              <a:ext uri="{FF2B5EF4-FFF2-40B4-BE49-F238E27FC236}">
                <a16:creationId xmlns:a16="http://schemas.microsoft.com/office/drawing/2014/main" id="{96BC6561-F504-4ED4-A674-E3CA210CA58E}"/>
              </a:ext>
            </a:extLst>
          </p:cNvPr>
          <p:cNvSpPr txBox="1"/>
          <p:nvPr/>
        </p:nvSpPr>
        <p:spPr>
          <a:xfrm>
            <a:off x="7353614" y="5551197"/>
            <a:ext cx="2426795"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 15</a:t>
            </a:r>
            <a:endParaRPr lang="en-US" b="1" dirty="0">
              <a:solidFill>
                <a:srgbClr val="0070C0"/>
              </a:solidFill>
              <a:highlight>
                <a:srgbClr val="FFFF00"/>
              </a:highlight>
            </a:endParaRPr>
          </a:p>
        </p:txBody>
      </p:sp>
      <p:cxnSp>
        <p:nvCxnSpPr>
          <p:cNvPr id="6" name="Straight Arrow Connector 5">
            <a:extLst>
              <a:ext uri="{FF2B5EF4-FFF2-40B4-BE49-F238E27FC236}">
                <a16:creationId xmlns:a16="http://schemas.microsoft.com/office/drawing/2014/main" id="{4E60FC13-32C3-496A-9090-336698B396B9}"/>
              </a:ext>
            </a:extLst>
          </p:cNvPr>
          <p:cNvCxnSpPr>
            <a:cxnSpLocks/>
          </p:cNvCxnSpPr>
          <p:nvPr/>
        </p:nvCxnSpPr>
        <p:spPr>
          <a:xfrm flipH="1" flipV="1">
            <a:off x="5953949" y="4984220"/>
            <a:ext cx="1009650" cy="56204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58F01D3-8850-4DD2-AAAD-BE08E85A63FD}"/>
              </a:ext>
            </a:extLst>
          </p:cNvPr>
          <p:cNvCxnSpPr>
            <a:cxnSpLocks/>
          </p:cNvCxnSpPr>
          <p:nvPr/>
        </p:nvCxnSpPr>
        <p:spPr>
          <a:xfrm flipH="1" flipV="1">
            <a:off x="5742848" y="5501463"/>
            <a:ext cx="1078723" cy="31101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DB31698-883C-494F-B925-AA26ECB8A0F4}"/>
              </a:ext>
            </a:extLst>
          </p:cNvPr>
          <p:cNvSpPr txBox="1"/>
          <p:nvPr/>
        </p:nvSpPr>
        <p:spPr>
          <a:xfrm>
            <a:off x="7939121" y="3469956"/>
            <a:ext cx="3813723" cy="923330"/>
          </a:xfrm>
          <a:prstGeom prst="rect">
            <a:avLst/>
          </a:prstGeom>
          <a:noFill/>
          <a:ln w="57150">
            <a:solidFill>
              <a:srgbClr val="0070C0"/>
            </a:solidFill>
          </a:ln>
        </p:spPr>
        <p:txBody>
          <a:bodyPr wrap="square" rtlCol="0">
            <a:spAutoFit/>
          </a:bodyPr>
          <a:lstStyle/>
          <a:p>
            <a:pPr algn="ctr"/>
            <a:r>
              <a:rPr lang="en-US" b="1" dirty="0">
                <a:solidFill>
                  <a:srgbClr val="0070C0"/>
                </a:solidFill>
              </a:rPr>
              <a:t>Coordinated - Topic 12</a:t>
            </a:r>
          </a:p>
          <a:p>
            <a:pPr algn="ctr"/>
            <a:r>
              <a:rPr lang="en-US" b="1" dirty="0">
                <a:solidFill>
                  <a:srgbClr val="0070C0"/>
                </a:solidFill>
              </a:rPr>
              <a:t>Unilateral– Topic 13</a:t>
            </a:r>
          </a:p>
          <a:p>
            <a:pPr algn="ctr"/>
            <a:r>
              <a:rPr lang="en-US" b="1" dirty="0">
                <a:solidFill>
                  <a:srgbClr val="0070C0"/>
                </a:solidFill>
              </a:rPr>
              <a:t>Exclusionary – Topics 14 &amp; 17</a:t>
            </a:r>
          </a:p>
        </p:txBody>
      </p:sp>
      <p:cxnSp>
        <p:nvCxnSpPr>
          <p:cNvPr id="12" name="Straight Arrow Connector 11">
            <a:extLst>
              <a:ext uri="{FF2B5EF4-FFF2-40B4-BE49-F238E27FC236}">
                <a16:creationId xmlns:a16="http://schemas.microsoft.com/office/drawing/2014/main" id="{F8C5E1B6-CA10-4DEA-8CA5-D2DC25630E65}"/>
              </a:ext>
            </a:extLst>
          </p:cNvPr>
          <p:cNvCxnSpPr>
            <a:cxnSpLocks/>
          </p:cNvCxnSpPr>
          <p:nvPr/>
        </p:nvCxnSpPr>
        <p:spPr>
          <a:xfrm flipH="1" flipV="1">
            <a:off x="6278252" y="3601039"/>
            <a:ext cx="1385434" cy="9393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397206B-7C0E-466D-9BD4-730B6C898DF5}"/>
              </a:ext>
            </a:extLst>
          </p:cNvPr>
          <p:cNvSpPr txBox="1"/>
          <p:nvPr/>
        </p:nvSpPr>
        <p:spPr>
          <a:xfrm>
            <a:off x="7101318" y="4614888"/>
            <a:ext cx="2426795"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Topics 13-14</a:t>
            </a:r>
            <a:endParaRPr lang="en-US" b="1" dirty="0">
              <a:solidFill>
                <a:srgbClr val="0070C0"/>
              </a:solidFill>
              <a:highlight>
                <a:srgbClr val="FFFF00"/>
              </a:highlight>
            </a:endParaRPr>
          </a:p>
        </p:txBody>
      </p:sp>
      <p:cxnSp>
        <p:nvCxnSpPr>
          <p:cNvPr id="16" name="Straight Arrow Connector 15">
            <a:extLst>
              <a:ext uri="{FF2B5EF4-FFF2-40B4-BE49-F238E27FC236}">
                <a16:creationId xmlns:a16="http://schemas.microsoft.com/office/drawing/2014/main" id="{986E5CBA-1C22-4382-A2F8-E067D8D73E4C}"/>
              </a:ext>
            </a:extLst>
          </p:cNvPr>
          <p:cNvCxnSpPr>
            <a:cxnSpLocks/>
          </p:cNvCxnSpPr>
          <p:nvPr/>
        </p:nvCxnSpPr>
        <p:spPr>
          <a:xfrm flipH="1" flipV="1">
            <a:off x="5278456" y="4168767"/>
            <a:ext cx="1628775" cy="47024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758ECB5-CD05-452F-8739-D9C69A52B4C9}"/>
              </a:ext>
            </a:extLst>
          </p:cNvPr>
          <p:cNvSpPr txBox="1"/>
          <p:nvPr/>
        </p:nvSpPr>
        <p:spPr>
          <a:xfrm>
            <a:off x="8208903" y="1349417"/>
            <a:ext cx="2426795"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Topics 10-11</a:t>
            </a:r>
          </a:p>
        </p:txBody>
      </p:sp>
      <p:cxnSp>
        <p:nvCxnSpPr>
          <p:cNvPr id="20" name="Straight Arrow Connector 19">
            <a:extLst>
              <a:ext uri="{FF2B5EF4-FFF2-40B4-BE49-F238E27FC236}">
                <a16:creationId xmlns:a16="http://schemas.microsoft.com/office/drawing/2014/main" id="{402E7A22-46A1-4A39-AAD9-7057A8B0B760}"/>
              </a:ext>
            </a:extLst>
          </p:cNvPr>
          <p:cNvCxnSpPr>
            <a:cxnSpLocks/>
          </p:cNvCxnSpPr>
          <p:nvPr/>
        </p:nvCxnSpPr>
        <p:spPr>
          <a:xfrm flipH="1">
            <a:off x="6200992" y="1574064"/>
            <a:ext cx="1899197" cy="24434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EA59F9F-EF70-42A5-8EA3-41526256828B}"/>
              </a:ext>
            </a:extLst>
          </p:cNvPr>
          <p:cNvSpPr txBox="1"/>
          <p:nvPr/>
        </p:nvSpPr>
        <p:spPr>
          <a:xfrm>
            <a:off x="9030878" y="1940351"/>
            <a:ext cx="2950590" cy="369332"/>
          </a:xfrm>
          <a:prstGeom prst="rect">
            <a:avLst/>
          </a:prstGeom>
          <a:noFill/>
          <a:ln w="57150">
            <a:solidFill>
              <a:srgbClr val="0070C0"/>
            </a:solidFill>
          </a:ln>
        </p:spPr>
        <p:txBody>
          <a:bodyPr wrap="square" rtlCol="0">
            <a:spAutoFit/>
          </a:bodyPr>
          <a:lstStyle/>
          <a:p>
            <a:pPr algn="ctr"/>
            <a:r>
              <a:rPr lang="en-US" b="1" dirty="0">
                <a:solidFill>
                  <a:srgbClr val="0070C0"/>
                </a:solidFill>
              </a:rPr>
              <a:t>Topics 9 &amp; 12</a:t>
            </a:r>
          </a:p>
        </p:txBody>
      </p:sp>
      <p:cxnSp>
        <p:nvCxnSpPr>
          <p:cNvPr id="24" name="Straight Arrow Connector 23">
            <a:extLst>
              <a:ext uri="{FF2B5EF4-FFF2-40B4-BE49-F238E27FC236}">
                <a16:creationId xmlns:a16="http://schemas.microsoft.com/office/drawing/2014/main" id="{4424C53F-00A8-428E-B3E9-FF7B1C9C5497}"/>
              </a:ext>
            </a:extLst>
          </p:cNvPr>
          <p:cNvCxnSpPr>
            <a:cxnSpLocks/>
          </p:cNvCxnSpPr>
          <p:nvPr/>
        </p:nvCxnSpPr>
        <p:spPr>
          <a:xfrm flipH="1">
            <a:off x="8225913" y="2088998"/>
            <a:ext cx="624966" cy="17462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01B7BC6-9DDC-4298-8246-52CE145325FA}"/>
              </a:ext>
            </a:extLst>
          </p:cNvPr>
          <p:cNvSpPr txBox="1"/>
          <p:nvPr/>
        </p:nvSpPr>
        <p:spPr>
          <a:xfrm>
            <a:off x="8001216" y="160846"/>
            <a:ext cx="3352584" cy="923330"/>
          </a:xfrm>
          <a:prstGeom prst="rect">
            <a:avLst/>
          </a:prstGeom>
          <a:solidFill>
            <a:srgbClr val="FFFF00"/>
          </a:solidFill>
          <a:ln w="57150">
            <a:solidFill>
              <a:srgbClr val="0070C0"/>
            </a:solidFill>
          </a:ln>
        </p:spPr>
        <p:txBody>
          <a:bodyPr wrap="square" rtlCol="0">
            <a:spAutoFit/>
          </a:bodyPr>
          <a:lstStyle/>
          <a:p>
            <a:pPr algn="ctr"/>
            <a:r>
              <a:rPr lang="en-US" b="1" dirty="0">
                <a:solidFill>
                  <a:srgbClr val="C00000"/>
                </a:solidFill>
              </a:rPr>
              <a:t>These steps </a:t>
            </a:r>
            <a:r>
              <a:rPr lang="en-US" b="1" i="1" dirty="0">
                <a:solidFill>
                  <a:srgbClr val="C00000"/>
                </a:solidFill>
              </a:rPr>
              <a:t>Not </a:t>
            </a:r>
            <a:r>
              <a:rPr lang="en-US" b="1" dirty="0">
                <a:solidFill>
                  <a:srgbClr val="C00000"/>
                </a:solidFill>
              </a:rPr>
              <a:t>carried out sequentially in investigations. Holistic approach instead</a:t>
            </a:r>
          </a:p>
        </p:txBody>
      </p:sp>
      <p:cxnSp>
        <p:nvCxnSpPr>
          <p:cNvPr id="26" name="Straight Arrow Connector 25">
            <a:extLst>
              <a:ext uri="{FF2B5EF4-FFF2-40B4-BE49-F238E27FC236}">
                <a16:creationId xmlns:a16="http://schemas.microsoft.com/office/drawing/2014/main" id="{C0343193-9CAA-4938-AACD-7548E2C864BF}"/>
              </a:ext>
            </a:extLst>
          </p:cNvPr>
          <p:cNvCxnSpPr>
            <a:cxnSpLocks/>
          </p:cNvCxnSpPr>
          <p:nvPr/>
        </p:nvCxnSpPr>
        <p:spPr>
          <a:xfrm flipH="1">
            <a:off x="6732879" y="459913"/>
            <a:ext cx="1241470" cy="17222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7980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a:xfrm>
            <a:off x="838200" y="162716"/>
            <a:ext cx="10515600" cy="1325563"/>
          </a:xfrm>
        </p:spPr>
        <p:txBody>
          <a:bodyPr/>
          <a:lstStyle/>
          <a:p>
            <a:r>
              <a:rPr lang="en-US" altLang="en-US" dirty="0">
                <a:latin typeface="Times New Roman" pitchFamily="18" charset="0"/>
                <a:cs typeface="Times New Roman" pitchFamily="18" charset="0"/>
              </a:rPr>
              <a:t>                     Analytic Economic Framework</a:t>
            </a:r>
          </a:p>
        </p:txBody>
      </p:sp>
      <p:sp>
        <p:nvSpPr>
          <p:cNvPr id="24579" name="Content Placeholder 4"/>
          <p:cNvSpPr>
            <a:spLocks noGrp="1" noChangeArrowheads="1"/>
          </p:cNvSpPr>
          <p:nvPr>
            <p:ph sz="half" idx="1"/>
          </p:nvPr>
        </p:nvSpPr>
        <p:spPr>
          <a:xfrm>
            <a:off x="412591" y="1327225"/>
            <a:ext cx="4678680" cy="3204135"/>
          </a:xfrm>
          <a:ln>
            <a:solidFill>
              <a:srgbClr val="002060"/>
            </a:solidFill>
          </a:ln>
        </p:spPr>
        <p:txBody>
          <a:bodyPr>
            <a:normAutofit lnSpcReduction="10000"/>
          </a:bodyPr>
          <a:lstStyle/>
          <a:p>
            <a:pPr marL="0" indent="0">
              <a:buNone/>
            </a:pPr>
            <a:r>
              <a:rPr lang="en-US" altLang="en-US" sz="2400" b="1" i="1" u="sng" dirty="0">
                <a:solidFill>
                  <a:srgbClr val="C00000"/>
                </a:solidFill>
                <a:latin typeface="Times New Roman" pitchFamily="18" charset="0"/>
                <a:cs typeface="Times New Roman" pitchFamily="18" charset="0"/>
              </a:rPr>
              <a:t>“First Principles” Approach</a:t>
            </a:r>
          </a:p>
          <a:p>
            <a:r>
              <a:rPr lang="en-US" altLang="en-US" sz="1900" dirty="0">
                <a:latin typeface="Times New Roman" pitchFamily="18" charset="0"/>
                <a:cs typeface="Times New Roman" pitchFamily="18" charset="0"/>
              </a:rPr>
              <a:t>Focus on </a:t>
            </a:r>
            <a:r>
              <a:rPr lang="en-US" altLang="en-US" sz="1900" dirty="0">
                <a:solidFill>
                  <a:srgbClr val="C00000"/>
                </a:solidFill>
                <a:latin typeface="Times New Roman" pitchFamily="18" charset="0"/>
                <a:cs typeface="Times New Roman" pitchFamily="18" charset="0"/>
              </a:rPr>
              <a:t>competitive effects</a:t>
            </a:r>
          </a:p>
          <a:p>
            <a:r>
              <a:rPr lang="en-US" altLang="en-US" sz="1900" dirty="0">
                <a:latin typeface="Times New Roman" pitchFamily="18" charset="0"/>
                <a:cs typeface="Times New Roman" pitchFamily="18" charset="0"/>
              </a:rPr>
              <a:t>Focus on impact of merger on </a:t>
            </a:r>
            <a:r>
              <a:rPr lang="en-US" altLang="en-US" sz="1900" dirty="0">
                <a:solidFill>
                  <a:srgbClr val="C00000"/>
                </a:solidFill>
                <a:latin typeface="Times New Roman" pitchFamily="18" charset="0"/>
                <a:cs typeface="Times New Roman" pitchFamily="18" charset="0"/>
              </a:rPr>
              <a:t>“incentives” and “ability” </a:t>
            </a:r>
            <a:r>
              <a:rPr lang="en-US" altLang="en-US" sz="1900" dirty="0">
                <a:latin typeface="Times New Roman" pitchFamily="18" charset="0"/>
                <a:cs typeface="Times New Roman" pitchFamily="18" charset="0"/>
              </a:rPr>
              <a:t>to exercise market power</a:t>
            </a:r>
          </a:p>
          <a:p>
            <a:r>
              <a:rPr lang="en-US" altLang="en-US" sz="1900" dirty="0">
                <a:latin typeface="Times New Roman" pitchFamily="18" charset="0"/>
                <a:cs typeface="Times New Roman" pitchFamily="18" charset="0"/>
              </a:rPr>
              <a:t>Various economic tools also used </a:t>
            </a:r>
            <a:br>
              <a:rPr lang="en-US" altLang="en-US" sz="1900" dirty="0">
                <a:latin typeface="Times New Roman" pitchFamily="18" charset="0"/>
                <a:cs typeface="Times New Roman" pitchFamily="18" charset="0"/>
              </a:rPr>
            </a:br>
            <a:r>
              <a:rPr lang="en-US" altLang="en-US" sz="1900" dirty="0">
                <a:latin typeface="Times New Roman" pitchFamily="18" charset="0"/>
                <a:cs typeface="Times New Roman" pitchFamily="18" charset="0"/>
              </a:rPr>
              <a:t>for predicting effects</a:t>
            </a:r>
          </a:p>
          <a:p>
            <a:r>
              <a:rPr lang="en-US" altLang="en-US" sz="1900" dirty="0">
                <a:latin typeface="Times New Roman" pitchFamily="18" charset="0"/>
                <a:cs typeface="Times New Roman" pitchFamily="18" charset="0"/>
              </a:rPr>
              <a:t>Market share </a:t>
            </a:r>
            <a:r>
              <a:rPr lang="en-US" altLang="en-US" sz="1900" dirty="0">
                <a:solidFill>
                  <a:srgbClr val="C00000"/>
                </a:solidFill>
                <a:latin typeface="Times New Roman" pitchFamily="18" charset="0"/>
                <a:cs typeface="Times New Roman" pitchFamily="18" charset="0"/>
              </a:rPr>
              <a:t>only one kind of evidence of likely effects</a:t>
            </a:r>
          </a:p>
          <a:p>
            <a:r>
              <a:rPr lang="en-US" altLang="en-US" sz="1900" dirty="0">
                <a:solidFill>
                  <a:srgbClr val="C00000"/>
                </a:solidFill>
                <a:latin typeface="Times New Roman" pitchFamily="18" charset="0"/>
                <a:cs typeface="Times New Roman" pitchFamily="18" charset="0"/>
              </a:rPr>
              <a:t>Unitary analysis</a:t>
            </a:r>
            <a:r>
              <a:rPr lang="en-US" altLang="en-US" sz="1900" dirty="0">
                <a:latin typeface="Times New Roman" pitchFamily="18" charset="0"/>
                <a:cs typeface="Times New Roman" pitchFamily="18" charset="0"/>
              </a:rPr>
              <a:t>: Effects evidence can be used to prove a market definition </a:t>
            </a:r>
            <a:endParaRPr lang="en-US" altLang="en-US" sz="2000" dirty="0"/>
          </a:p>
        </p:txBody>
      </p:sp>
      <p:sp>
        <p:nvSpPr>
          <p:cNvPr id="24580" name="Content Placeholder 5"/>
          <p:cNvSpPr>
            <a:spLocks noGrp="1" noChangeArrowheads="1"/>
          </p:cNvSpPr>
          <p:nvPr>
            <p:ph sz="half" idx="2"/>
          </p:nvPr>
        </p:nvSpPr>
        <p:spPr>
          <a:xfrm>
            <a:off x="5672137" y="1254680"/>
            <a:ext cx="5808663" cy="4699080"/>
          </a:xfrm>
          <a:ln>
            <a:solidFill>
              <a:srgbClr val="002060"/>
            </a:solidFill>
          </a:ln>
        </p:spPr>
        <p:txBody>
          <a:bodyPr>
            <a:normAutofit lnSpcReduction="10000"/>
          </a:bodyPr>
          <a:lstStyle/>
          <a:p>
            <a:pPr marL="0" indent="0">
              <a:buNone/>
            </a:pPr>
            <a:r>
              <a:rPr lang="en-US" altLang="en-US" sz="2400" b="1" i="1" u="sng" dirty="0">
                <a:solidFill>
                  <a:srgbClr val="C00000"/>
                </a:solidFill>
                <a:latin typeface="Times New Roman" pitchFamily="18" charset="0"/>
                <a:cs typeface="Times New Roman" pitchFamily="18" charset="0"/>
              </a:rPr>
              <a:t>Good Guy vs Bad Guy Motivations &amp; Effects</a:t>
            </a:r>
          </a:p>
          <a:p>
            <a:r>
              <a:rPr lang="en-US" altLang="en-US" sz="2400" b="1" i="1" dirty="0">
                <a:latin typeface="Times New Roman" pitchFamily="18" charset="0"/>
                <a:cs typeface="Times New Roman" pitchFamily="18" charset="0"/>
              </a:rPr>
              <a:t>Procompetitive Narrative: Achieve efficiencies</a:t>
            </a:r>
          </a:p>
          <a:p>
            <a:pPr lvl="1"/>
            <a:r>
              <a:rPr lang="en-US" altLang="en-US" sz="2000" b="1" i="1" dirty="0">
                <a:solidFill>
                  <a:srgbClr val="C00000"/>
                </a:solidFill>
                <a:latin typeface="Times New Roman" pitchFamily="18" charset="0"/>
                <a:cs typeface="Times New Roman" pitchFamily="18" charset="0"/>
              </a:rPr>
              <a:t>Cognizable Efficiencies</a:t>
            </a:r>
            <a:r>
              <a:rPr lang="en-US" altLang="en-US" sz="2000" dirty="0">
                <a:solidFill>
                  <a:srgbClr val="C00000"/>
                </a:solidFill>
                <a:latin typeface="Times New Roman" pitchFamily="18" charset="0"/>
                <a:cs typeface="Times New Roman" pitchFamily="18" charset="0"/>
              </a:rPr>
              <a:t>: </a:t>
            </a:r>
            <a:r>
              <a:rPr lang="en-US" altLang="en-US" sz="2000" dirty="0">
                <a:latin typeface="Times New Roman" pitchFamily="18" charset="0"/>
                <a:cs typeface="Times New Roman" pitchFamily="18" charset="0"/>
              </a:rPr>
              <a:t>merger-specific competitive benefits from the transaction</a:t>
            </a:r>
          </a:p>
          <a:p>
            <a:r>
              <a:rPr lang="en-US" altLang="en-US" sz="2400" b="1" i="1" dirty="0">
                <a:latin typeface="Times New Roman" pitchFamily="18" charset="0"/>
                <a:cs typeface="Times New Roman" pitchFamily="18" charset="0"/>
              </a:rPr>
              <a:t>Anticompetitive Narrative: Exercise market power</a:t>
            </a:r>
          </a:p>
          <a:p>
            <a:pPr lvl="1"/>
            <a:r>
              <a:rPr lang="en-US" altLang="en-US" sz="2000" b="1" i="1" dirty="0">
                <a:solidFill>
                  <a:srgbClr val="C00000"/>
                </a:solidFill>
                <a:latin typeface="Times New Roman" pitchFamily="18" charset="0"/>
                <a:cs typeface="Times New Roman" pitchFamily="18" charset="0"/>
              </a:rPr>
              <a:t>Potential competitive harms</a:t>
            </a:r>
            <a:r>
              <a:rPr lang="en-US" altLang="en-US" sz="2000" dirty="0">
                <a:solidFill>
                  <a:srgbClr val="C00000"/>
                </a:solidFill>
                <a:latin typeface="Times New Roman" pitchFamily="18" charset="0"/>
                <a:cs typeface="Times New Roman" pitchFamily="18" charset="0"/>
              </a:rPr>
              <a:t> </a:t>
            </a:r>
            <a:r>
              <a:rPr lang="en-US" altLang="en-US" sz="2000" dirty="0">
                <a:latin typeface="Times New Roman" pitchFamily="18" charset="0"/>
                <a:cs typeface="Times New Roman" pitchFamily="18" charset="0"/>
              </a:rPr>
              <a:t>from elimination of competition between the merging parties</a:t>
            </a:r>
          </a:p>
          <a:p>
            <a:r>
              <a:rPr lang="en-US" altLang="en-US" sz="2400" b="1" i="1" dirty="0">
                <a:latin typeface="Times New Roman" pitchFamily="18" charset="0"/>
                <a:cs typeface="Times New Roman" pitchFamily="18" charset="0"/>
              </a:rPr>
              <a:t>Which story is stronger?</a:t>
            </a:r>
          </a:p>
          <a:p>
            <a:pPr lvl="1"/>
            <a:r>
              <a:rPr lang="en-US" altLang="en-US" sz="2000" dirty="0">
                <a:latin typeface="Times New Roman" pitchFamily="18" charset="0"/>
                <a:cs typeface="Times New Roman" pitchFamily="18" charset="0"/>
              </a:rPr>
              <a:t>Prospective merger analysis is a </a:t>
            </a:r>
            <a:br>
              <a:rPr lang="en-US" altLang="en-US" sz="2000" dirty="0">
                <a:latin typeface="Times New Roman" pitchFamily="18" charset="0"/>
                <a:cs typeface="Times New Roman" pitchFamily="18" charset="0"/>
              </a:rPr>
            </a:br>
            <a:r>
              <a:rPr lang="en-US" altLang="en-US" sz="2000" b="1" i="1" dirty="0">
                <a:solidFill>
                  <a:srgbClr val="C00000"/>
                </a:solidFill>
                <a:latin typeface="Times New Roman" pitchFamily="18" charset="0"/>
                <a:cs typeface="Times New Roman" pitchFamily="18" charset="0"/>
              </a:rPr>
              <a:t>prediction of likely effects</a:t>
            </a:r>
          </a:p>
          <a:p>
            <a:pPr lvl="1"/>
            <a:r>
              <a:rPr lang="en-US" altLang="en-US" sz="2000" dirty="0">
                <a:latin typeface="Times New Roman" pitchFamily="18" charset="0"/>
                <a:cs typeface="Times New Roman" pitchFamily="18" charset="0"/>
              </a:rPr>
              <a:t>What is the likely </a:t>
            </a:r>
            <a:r>
              <a:rPr lang="en-US" altLang="en-US" sz="2000" b="1" i="1" dirty="0">
                <a:solidFill>
                  <a:srgbClr val="C00000"/>
                </a:solidFill>
                <a:latin typeface="Times New Roman" pitchFamily="18" charset="0"/>
                <a:cs typeface="Times New Roman" pitchFamily="18" charset="0"/>
              </a:rPr>
              <a:t>“net” effect </a:t>
            </a:r>
            <a:r>
              <a:rPr lang="en-US" altLang="en-US" sz="2000" dirty="0">
                <a:latin typeface="Times New Roman" pitchFamily="18" charset="0"/>
                <a:cs typeface="Times New Roman" pitchFamily="18" charset="0"/>
              </a:rPr>
              <a:t>on consumers (price, quantity, quality, innovation)?</a:t>
            </a:r>
          </a:p>
          <a:p>
            <a:endParaRPr lang="en-US" altLang="en-US" sz="2400" dirty="0">
              <a:latin typeface="Times New Roman" pitchFamily="18" charset="0"/>
              <a:cs typeface="Times New Roman" pitchFamily="18" charset="0"/>
            </a:endParaRPr>
          </a:p>
        </p:txBody>
      </p:sp>
      <p:sp>
        <p:nvSpPr>
          <p:cNvPr id="2458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5BBE74F9-2E52-418F-948F-76A672A78496}" type="slidenum">
              <a:rPr lang="en-US" altLang="en-US" sz="1400" smtClean="0"/>
              <a:pPr>
                <a:spcBef>
                  <a:spcPct val="0"/>
                </a:spcBef>
                <a:buFontTx/>
                <a:buNone/>
              </a:pPr>
              <a:t>24</a:t>
            </a:fld>
            <a:endParaRPr lang="en-US" altLang="en-US" sz="1400"/>
          </a:p>
        </p:txBody>
      </p:sp>
      <p:sp>
        <p:nvSpPr>
          <p:cNvPr id="7" name="TextBox 6">
            <a:extLst>
              <a:ext uri="{FF2B5EF4-FFF2-40B4-BE49-F238E27FC236}">
                <a16:creationId xmlns:a16="http://schemas.microsoft.com/office/drawing/2014/main" id="{4DE7D482-20CA-48AB-8843-F2221EB6CEBD}"/>
              </a:ext>
            </a:extLst>
          </p:cNvPr>
          <p:cNvSpPr txBox="1"/>
          <p:nvPr/>
        </p:nvSpPr>
        <p:spPr>
          <a:xfrm>
            <a:off x="172719" y="5061126"/>
            <a:ext cx="5357177" cy="1200329"/>
          </a:xfrm>
          <a:prstGeom prst="rect">
            <a:avLst/>
          </a:prstGeom>
          <a:noFill/>
          <a:ln w="38100">
            <a:solidFill>
              <a:schemeClr val="accent1"/>
            </a:solidFill>
          </a:ln>
        </p:spPr>
        <p:txBody>
          <a:bodyPr wrap="square" rtlCol="0">
            <a:spAutoFit/>
          </a:bodyPr>
          <a:lstStyle/>
          <a:p>
            <a:r>
              <a:rPr lang="en-US" b="1" dirty="0">
                <a:solidFill>
                  <a:srgbClr val="0070C0"/>
                </a:solidFill>
              </a:rPr>
              <a:t>De-emphasizes a sequential approach that necessarily begins with market definition and “market shares.”  But  market definition &amp; shares are still a key component of most merger analysis</a:t>
            </a:r>
            <a:r>
              <a:rPr lang="en-US" sz="1600" dirty="0">
                <a:solidFill>
                  <a:srgbClr val="0070C0"/>
                </a:solidFill>
              </a:rPr>
              <a:t>.</a:t>
            </a:r>
          </a:p>
        </p:txBody>
      </p:sp>
      <p:cxnSp>
        <p:nvCxnSpPr>
          <p:cNvPr id="8" name="Straight Arrow Connector 7">
            <a:extLst>
              <a:ext uri="{FF2B5EF4-FFF2-40B4-BE49-F238E27FC236}">
                <a16:creationId xmlns:a16="http://schemas.microsoft.com/office/drawing/2014/main" id="{51B4BD5B-560F-4A1A-B7B6-E6816459016B}"/>
              </a:ext>
            </a:extLst>
          </p:cNvPr>
          <p:cNvCxnSpPr>
            <a:cxnSpLocks/>
          </p:cNvCxnSpPr>
          <p:nvPr/>
        </p:nvCxnSpPr>
        <p:spPr>
          <a:xfrm flipH="1">
            <a:off x="1107440" y="4531360"/>
            <a:ext cx="111760" cy="410770"/>
          </a:xfrm>
          <a:prstGeom prst="straightConnector1">
            <a:avLst/>
          </a:prstGeom>
          <a:ln w="5715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1A9C03C1-FFE2-4981-AEF1-262A1096E06E}"/>
              </a:ext>
            </a:extLst>
          </p:cNvPr>
          <p:cNvCxnSpPr>
            <a:cxnSpLocks/>
          </p:cNvCxnSpPr>
          <p:nvPr/>
        </p:nvCxnSpPr>
        <p:spPr>
          <a:xfrm>
            <a:off x="3566160" y="4531360"/>
            <a:ext cx="121920" cy="410770"/>
          </a:xfrm>
          <a:prstGeom prst="straightConnector1">
            <a:avLst/>
          </a:prstGeom>
          <a:ln w="5715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7126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6076"/>
            <a:ext cx="9738360" cy="704056"/>
          </a:xfrm>
        </p:spPr>
        <p:txBody>
          <a:bodyPr>
            <a:normAutofit/>
          </a:bodyPr>
          <a:lstStyle/>
          <a:p>
            <a:r>
              <a:rPr lang="en-US" sz="3200" dirty="0"/>
              <a:t>			Types &amp; Sources of Evidence</a:t>
            </a:r>
          </a:p>
        </p:txBody>
      </p:sp>
      <p:sp>
        <p:nvSpPr>
          <p:cNvPr id="5" name="Content Placeholder 4"/>
          <p:cNvSpPr>
            <a:spLocks noGrp="1"/>
          </p:cNvSpPr>
          <p:nvPr>
            <p:ph sz="half" idx="1"/>
          </p:nvPr>
        </p:nvSpPr>
        <p:spPr>
          <a:xfrm>
            <a:off x="966831" y="2582863"/>
            <a:ext cx="3861556" cy="4135436"/>
          </a:xfrm>
          <a:ln w="28575">
            <a:solidFill>
              <a:srgbClr val="C00000"/>
            </a:solidFill>
          </a:ln>
        </p:spPr>
        <p:txBody>
          <a:bodyPr>
            <a:normAutofit/>
          </a:bodyPr>
          <a:lstStyle/>
          <a:p>
            <a:pPr marL="0" indent="0">
              <a:buNone/>
            </a:pPr>
            <a:r>
              <a:rPr lang="en-US" sz="2000" b="1" u="sng" dirty="0"/>
              <a:t>HMGs § 2.1 – Types of Evidence</a:t>
            </a:r>
          </a:p>
          <a:p>
            <a:r>
              <a:rPr lang="en-US" sz="2000" dirty="0"/>
              <a:t>Actual effects of consummated mergers</a:t>
            </a:r>
          </a:p>
          <a:p>
            <a:r>
              <a:rPr lang="en-US" sz="2000" dirty="0"/>
              <a:t>Direct comparisons based on experience</a:t>
            </a:r>
          </a:p>
          <a:p>
            <a:r>
              <a:rPr lang="en-US" sz="2000" i="1" dirty="0">
                <a:solidFill>
                  <a:srgbClr val="C00000"/>
                </a:solidFill>
              </a:rPr>
              <a:t>Market shares and concentration in a relevant market</a:t>
            </a:r>
          </a:p>
          <a:p>
            <a:r>
              <a:rPr lang="en-US" sz="2000" dirty="0"/>
              <a:t>Substantial head-to-head competition</a:t>
            </a:r>
          </a:p>
          <a:p>
            <a:r>
              <a:rPr lang="en-US" sz="2000" dirty="0"/>
              <a:t>“Disruptive” Merging Party (Maverick)</a:t>
            </a:r>
          </a:p>
          <a:p>
            <a:pPr lvl="1"/>
            <a:endParaRPr lang="en-US" sz="2000" i="1" dirty="0"/>
          </a:p>
          <a:p>
            <a:pPr lvl="1"/>
            <a:endParaRPr lang="en-US" i="1" dirty="0"/>
          </a:p>
        </p:txBody>
      </p:sp>
      <p:sp>
        <p:nvSpPr>
          <p:cNvPr id="6" name="Content Placeholder 5"/>
          <p:cNvSpPr>
            <a:spLocks noGrp="1"/>
          </p:cNvSpPr>
          <p:nvPr>
            <p:ph sz="half" idx="2"/>
          </p:nvPr>
        </p:nvSpPr>
        <p:spPr>
          <a:xfrm>
            <a:off x="5760452" y="2889590"/>
            <a:ext cx="5181600" cy="2620540"/>
          </a:xfrm>
          <a:ln w="38100">
            <a:solidFill>
              <a:srgbClr val="C00000"/>
            </a:solidFill>
          </a:ln>
        </p:spPr>
        <p:txBody>
          <a:bodyPr>
            <a:normAutofit/>
          </a:bodyPr>
          <a:lstStyle/>
          <a:p>
            <a:r>
              <a:rPr lang="en-US" sz="2000" b="1" u="sng" dirty="0"/>
              <a:t>HMGs § 2.2 – Sources of Evidence</a:t>
            </a:r>
            <a:br>
              <a:rPr lang="en-US" sz="2000" b="1" u="sng" dirty="0"/>
            </a:br>
            <a:endParaRPr lang="en-US" sz="2000" b="1" u="sng" dirty="0"/>
          </a:p>
          <a:p>
            <a:pPr lvl="1"/>
            <a:r>
              <a:rPr lang="en-US" sz="1800" dirty="0"/>
              <a:t>Merging parties</a:t>
            </a:r>
          </a:p>
          <a:p>
            <a:pPr lvl="2"/>
            <a:r>
              <a:rPr lang="en-US" sz="1600" dirty="0"/>
              <a:t>Internal Data &amp; Documents</a:t>
            </a:r>
          </a:p>
          <a:p>
            <a:pPr lvl="1"/>
            <a:r>
              <a:rPr lang="en-US" sz="1800" dirty="0"/>
              <a:t>Customers</a:t>
            </a:r>
          </a:p>
          <a:p>
            <a:pPr lvl="1"/>
            <a:r>
              <a:rPr lang="en-US" sz="1800" dirty="0"/>
              <a:t>Other industry participants </a:t>
            </a:r>
          </a:p>
          <a:p>
            <a:pPr lvl="1"/>
            <a:r>
              <a:rPr lang="en-US" sz="1800" dirty="0"/>
              <a:t>Industry observers</a:t>
            </a:r>
          </a:p>
          <a:p>
            <a:pPr lvl="1"/>
            <a:r>
              <a:rPr lang="en-US" sz="1800" dirty="0"/>
              <a:t>Expert economists</a:t>
            </a:r>
            <a:endParaRPr lang="en-US" sz="1800" i="1" dirty="0"/>
          </a:p>
        </p:txBody>
      </p:sp>
      <p:sp>
        <p:nvSpPr>
          <p:cNvPr id="4" name="Slide Number Placeholder 3"/>
          <p:cNvSpPr>
            <a:spLocks noGrp="1"/>
          </p:cNvSpPr>
          <p:nvPr>
            <p:ph type="sldNum" sz="quarter" idx="12"/>
          </p:nvPr>
        </p:nvSpPr>
        <p:spPr/>
        <p:txBody>
          <a:bodyPr/>
          <a:lstStyle/>
          <a:p>
            <a:pPr>
              <a:defRPr/>
            </a:pPr>
            <a:fld id="{4DB7E811-8411-413C-99B8-FC6B0F3D5547}" type="slidenum">
              <a:rPr lang="en-US" smtClean="0"/>
              <a:pPr>
                <a:defRPr/>
              </a:pPr>
              <a:t>25</a:t>
            </a:fld>
            <a:endParaRPr lang="en-US"/>
          </a:p>
        </p:txBody>
      </p:sp>
      <p:sp>
        <p:nvSpPr>
          <p:cNvPr id="7" name="Arc 6"/>
          <p:cNvSpPr/>
          <p:nvPr/>
        </p:nvSpPr>
        <p:spPr>
          <a:xfrm>
            <a:off x="4678326" y="4199860"/>
            <a:ext cx="159488" cy="127591"/>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4F492F61-7216-4691-8FAA-64EB60A84F4C}"/>
              </a:ext>
            </a:extLst>
          </p:cNvPr>
          <p:cNvSpPr txBox="1"/>
          <p:nvPr/>
        </p:nvSpPr>
        <p:spPr>
          <a:xfrm>
            <a:off x="1825602" y="1228811"/>
            <a:ext cx="8750958" cy="1015663"/>
          </a:xfrm>
          <a:prstGeom prst="rect">
            <a:avLst/>
          </a:prstGeom>
          <a:noFill/>
          <a:ln w="38100">
            <a:solidFill>
              <a:srgbClr val="002060"/>
            </a:solidFill>
          </a:ln>
        </p:spPr>
        <p:txBody>
          <a:bodyPr wrap="square" rtlCol="0">
            <a:spAutoFit/>
          </a:bodyPr>
          <a:lstStyle/>
          <a:p>
            <a:r>
              <a:rPr lang="en-US" sz="2000" dirty="0"/>
              <a:t>“The Agencies consider </a:t>
            </a:r>
            <a:r>
              <a:rPr lang="en-US" sz="2000" b="1" i="1" dirty="0">
                <a:solidFill>
                  <a:srgbClr val="C00000"/>
                </a:solidFill>
                <a:highlight>
                  <a:srgbClr val="FFFF00"/>
                </a:highlight>
              </a:rPr>
              <a:t>any reasonably available and reliable evidence</a:t>
            </a:r>
            <a:r>
              <a:rPr lang="en-US" sz="2000" b="1" dirty="0">
                <a:solidFill>
                  <a:srgbClr val="C00000"/>
                </a:solidFill>
                <a:highlight>
                  <a:srgbClr val="FFFF00"/>
                </a:highlight>
              </a:rPr>
              <a:t> </a:t>
            </a:r>
            <a:r>
              <a:rPr lang="en-US" sz="2000" dirty="0"/>
              <a:t>to address the </a:t>
            </a:r>
            <a:r>
              <a:rPr lang="en-US" sz="2000" b="1" i="1" dirty="0">
                <a:solidFill>
                  <a:srgbClr val="C00000"/>
                </a:solidFill>
              </a:rPr>
              <a:t>central question </a:t>
            </a:r>
            <a:r>
              <a:rPr lang="en-US" sz="2000" dirty="0">
                <a:solidFill>
                  <a:srgbClr val="C00000"/>
                </a:solidFill>
              </a:rPr>
              <a:t>of </a:t>
            </a:r>
            <a:r>
              <a:rPr lang="en-US" sz="2000" b="1" i="1" dirty="0">
                <a:solidFill>
                  <a:srgbClr val="C00000"/>
                </a:solidFill>
              </a:rPr>
              <a:t>whether a merger may substantially lessen competition</a:t>
            </a:r>
            <a:r>
              <a:rPr lang="en-US" sz="2000" dirty="0"/>
              <a:t>.” </a:t>
            </a:r>
            <a:r>
              <a:rPr lang="en-US" sz="2000" i="1" dirty="0">
                <a:solidFill>
                  <a:srgbClr val="00B0F0"/>
                </a:solidFill>
              </a:rPr>
              <a:t>(Section 2)</a:t>
            </a:r>
          </a:p>
        </p:txBody>
      </p:sp>
    </p:spTree>
    <p:extLst>
      <p:ext uri="{BB962C8B-B14F-4D97-AF65-F5344CB8AC3E}">
        <p14:creationId xmlns:p14="http://schemas.microsoft.com/office/powerpoint/2010/main" val="22587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noChangeArrowheads="1"/>
          </p:cNvSpPr>
          <p:nvPr>
            <p:ph type="title"/>
          </p:nvPr>
        </p:nvSpPr>
        <p:spPr/>
        <p:txBody>
          <a:bodyPr>
            <a:normAutofit/>
          </a:bodyPr>
          <a:lstStyle/>
          <a:p>
            <a:r>
              <a:rPr lang="en-US" altLang="en-US" dirty="0"/>
              <a:t>Potential Competitive Effects: UPP vs DPP</a:t>
            </a:r>
          </a:p>
        </p:txBody>
      </p:sp>
      <p:sp>
        <p:nvSpPr>
          <p:cNvPr id="43011" name="Content Placeholder 2"/>
          <p:cNvSpPr>
            <a:spLocks noGrp="1" noChangeArrowheads="1"/>
          </p:cNvSpPr>
          <p:nvPr>
            <p:ph idx="1"/>
          </p:nvPr>
        </p:nvSpPr>
        <p:spPr>
          <a:xfrm>
            <a:off x="609600" y="1600200"/>
            <a:ext cx="10972800" cy="5105400"/>
          </a:xfrm>
        </p:spPr>
        <p:txBody>
          <a:bodyPr/>
          <a:lstStyle/>
          <a:p>
            <a:pPr marL="0" indent="0">
              <a:buNone/>
              <a:defRPr/>
            </a:pPr>
            <a:r>
              <a:rPr lang="en-US" altLang="en-US" b="1" i="1" dirty="0">
                <a:solidFill>
                  <a:srgbClr val="C00000"/>
                </a:solidFill>
              </a:rPr>
              <a:t>      Focus on how merger might alter economic incentives</a:t>
            </a:r>
            <a:br>
              <a:rPr lang="en-US" altLang="en-US" b="1" i="1" dirty="0">
                <a:solidFill>
                  <a:srgbClr val="C00000"/>
                </a:solidFill>
              </a:rPr>
            </a:br>
            <a:endParaRPr lang="en-US" altLang="en-US" b="1" i="1" dirty="0">
              <a:solidFill>
                <a:srgbClr val="C00000"/>
              </a:solidFill>
            </a:endParaRPr>
          </a:p>
          <a:p>
            <a:pPr>
              <a:defRPr/>
            </a:pPr>
            <a:r>
              <a:rPr lang="en-US" altLang="en-US" sz="2800" dirty="0"/>
              <a:t>Good gu</a:t>
            </a:r>
            <a:r>
              <a:rPr lang="en-US" altLang="en-US" dirty="0"/>
              <a:t>y vs bad guy </a:t>
            </a:r>
            <a:r>
              <a:rPr lang="en-US" altLang="en-US" sz="2800" dirty="0"/>
              <a:t>effects</a:t>
            </a:r>
          </a:p>
          <a:p>
            <a:pPr marL="639763" lvl="1" indent="-182563">
              <a:defRPr/>
            </a:pPr>
            <a:r>
              <a:rPr lang="en-US" altLang="en-US" dirty="0"/>
              <a:t>Upward price pressure (“UPP”) from eliminating a competitor</a:t>
            </a:r>
          </a:p>
          <a:p>
            <a:pPr marL="639763" lvl="1" indent="-182563">
              <a:defRPr/>
            </a:pPr>
            <a:r>
              <a:rPr lang="en-US" altLang="en-US" dirty="0"/>
              <a:t>Downward price pressure (“DPP”) from cognizable efficiency benefits</a:t>
            </a:r>
          </a:p>
          <a:p>
            <a:pPr marL="0" indent="0">
              <a:buFontTx/>
              <a:buNone/>
              <a:defRPr/>
            </a:pPr>
            <a:endParaRPr lang="en-US" altLang="en-US" sz="2800" dirty="0"/>
          </a:p>
          <a:p>
            <a:pPr marL="182563" indent="-182563">
              <a:defRPr/>
            </a:pPr>
            <a:r>
              <a:rPr lang="en-US" altLang="en-US" sz="2800" dirty="0"/>
              <a:t>Prediction issue: </a:t>
            </a:r>
            <a:r>
              <a:rPr lang="en-US" altLang="en-US" i="1" dirty="0">
                <a:solidFill>
                  <a:srgbClr val="C00000"/>
                </a:solidFill>
              </a:rPr>
              <a:t>P</a:t>
            </a:r>
            <a:r>
              <a:rPr lang="en-US" altLang="en-US" sz="2800" i="1" dirty="0">
                <a:solidFill>
                  <a:srgbClr val="C00000"/>
                </a:solidFill>
              </a:rPr>
              <a:t>robable Effect</a:t>
            </a:r>
          </a:p>
          <a:p>
            <a:pPr lvl="1" indent="-182563">
              <a:buFont typeface="Arial" charset="0"/>
              <a:buChar char="•"/>
              <a:defRPr/>
            </a:pPr>
            <a:r>
              <a:rPr lang="en-US" altLang="en-US" sz="2400" dirty="0"/>
              <a:t>Which pressure/incentive will dominate? </a:t>
            </a:r>
          </a:p>
          <a:p>
            <a:pPr lvl="1" indent="-182563">
              <a:buFont typeface="Arial" charset="0"/>
              <a:buChar char="•"/>
              <a:defRPr/>
            </a:pPr>
            <a:r>
              <a:rPr lang="en-US" altLang="en-US" sz="2400" dirty="0"/>
              <a:t>Will consumers benefit or be harmed “on balance”</a:t>
            </a:r>
          </a:p>
          <a:p>
            <a:pPr lvl="1" indent="-182563">
              <a:buFont typeface="Arial" charset="0"/>
              <a:buChar char="•"/>
              <a:defRPr/>
            </a:pPr>
            <a:r>
              <a:rPr lang="en-US" altLang="en-US" sz="2400" dirty="0"/>
              <a:t>Depends on degree of incentive, which depends on probable abilities post-merger</a:t>
            </a:r>
          </a:p>
          <a:p>
            <a:pPr marL="560387" lvl="1" indent="0">
              <a:buFontTx/>
              <a:buNone/>
              <a:defRPr/>
            </a:pPr>
            <a:endParaRPr lang="en-US" altLang="en-US" sz="2400" dirty="0"/>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C817A30D-77A1-456E-8F8B-A8FAD22836C1}" type="slidenum">
              <a:rPr lang="en-US" altLang="en-US" sz="1400" smtClean="0">
                <a:solidFill>
                  <a:srgbClr val="FFFFFF"/>
                </a:solidFill>
                <a:latin typeface="Tahoma" pitchFamily="34" charset="0"/>
              </a:rPr>
              <a:pPr>
                <a:spcBef>
                  <a:spcPct val="0"/>
                </a:spcBef>
                <a:buFontTx/>
                <a:buNone/>
              </a:pPr>
              <a:t>26</a:t>
            </a:fld>
            <a:endParaRPr lang="en-US" altLang="en-US" sz="1400">
              <a:solidFill>
                <a:srgbClr val="FFFFFF"/>
              </a:solidFill>
              <a:latin typeface="Tahoma" pitchFamily="34" charset="0"/>
            </a:endParaRPr>
          </a:p>
        </p:txBody>
      </p:sp>
    </p:spTree>
    <p:extLst>
      <p:ext uri="{BB962C8B-B14F-4D97-AF65-F5344CB8AC3E}">
        <p14:creationId xmlns:p14="http://schemas.microsoft.com/office/powerpoint/2010/main" val="2105054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CD3B39-49EC-4D77-893E-F0B31473BF18}"/>
              </a:ext>
            </a:extLst>
          </p:cNvPr>
          <p:cNvSpPr>
            <a:spLocks noGrp="1"/>
          </p:cNvSpPr>
          <p:nvPr>
            <p:ph type="sldNum" sz="quarter" idx="12"/>
          </p:nvPr>
        </p:nvSpPr>
        <p:spPr/>
        <p:txBody>
          <a:bodyPr/>
          <a:lstStyle/>
          <a:p>
            <a:fld id="{A3FA0A93-60EE-4E9D-852F-604094E61050}" type="slidenum">
              <a:rPr lang="en-US" smtClean="0"/>
              <a:t>27</a:t>
            </a:fld>
            <a:endParaRPr lang="en-US"/>
          </a:p>
        </p:txBody>
      </p:sp>
      <p:pic>
        <p:nvPicPr>
          <p:cNvPr id="5" name="Content Placeholder 4">
            <a:extLst>
              <a:ext uri="{FF2B5EF4-FFF2-40B4-BE49-F238E27FC236}">
                <a16:creationId xmlns:a16="http://schemas.microsoft.com/office/drawing/2014/main" id="{AC6C62DA-B3F0-46DE-9ABD-2EE01D0DD693}"/>
              </a:ext>
            </a:extLst>
          </p:cNvPr>
          <p:cNvPicPr>
            <a:picLocks noGrp="1"/>
          </p:cNvPicPr>
          <p:nvPr>
            <p:ph idx="1"/>
          </p:nvPr>
        </p:nvPicPr>
        <p:blipFill>
          <a:blip r:embed="rId2"/>
          <a:stretch>
            <a:fillRect/>
          </a:stretch>
        </p:blipFill>
        <p:spPr>
          <a:xfrm>
            <a:off x="334539" y="1615117"/>
            <a:ext cx="6763550" cy="4610420"/>
          </a:xfrm>
          <a:prstGeom prst="rect">
            <a:avLst/>
          </a:prstGeom>
        </p:spPr>
      </p:pic>
      <p:sp>
        <p:nvSpPr>
          <p:cNvPr id="2" name="TextBox 1"/>
          <p:cNvSpPr txBox="1"/>
          <p:nvPr/>
        </p:nvSpPr>
        <p:spPr>
          <a:xfrm>
            <a:off x="1037346" y="530198"/>
            <a:ext cx="9737491" cy="954107"/>
          </a:xfrm>
          <a:prstGeom prst="rect">
            <a:avLst/>
          </a:prstGeom>
          <a:noFill/>
        </p:spPr>
        <p:txBody>
          <a:bodyPr wrap="square" rtlCol="0">
            <a:spAutoFit/>
          </a:bodyPr>
          <a:lstStyle/>
          <a:p>
            <a:r>
              <a:rPr lang="en-US" sz="2800" dirty="0"/>
              <a:t>Competitive Effects Analysis Under Consumer Welfare Standard: UPP vs DPP</a:t>
            </a:r>
          </a:p>
        </p:txBody>
      </p:sp>
      <p:sp>
        <p:nvSpPr>
          <p:cNvPr id="6" name="TextBox 5">
            <a:extLst>
              <a:ext uri="{FF2B5EF4-FFF2-40B4-BE49-F238E27FC236}">
                <a16:creationId xmlns:a16="http://schemas.microsoft.com/office/drawing/2014/main" id="{5DE27A2D-C5E9-4E47-BAE3-1DE6F406AD56}"/>
              </a:ext>
            </a:extLst>
          </p:cNvPr>
          <p:cNvSpPr txBox="1"/>
          <p:nvPr/>
        </p:nvSpPr>
        <p:spPr>
          <a:xfrm>
            <a:off x="6743700" y="2536189"/>
            <a:ext cx="4053527" cy="1477328"/>
          </a:xfrm>
          <a:prstGeom prst="rect">
            <a:avLst/>
          </a:prstGeom>
          <a:noFill/>
          <a:ln w="57150">
            <a:solidFill>
              <a:srgbClr val="0070C0"/>
            </a:solidFill>
          </a:ln>
        </p:spPr>
        <p:txBody>
          <a:bodyPr wrap="square" rtlCol="0">
            <a:spAutoFit/>
          </a:bodyPr>
          <a:lstStyle/>
          <a:p>
            <a:pPr algn="ctr"/>
            <a:r>
              <a:rPr lang="en-US" b="1" i="1" dirty="0">
                <a:solidFill>
                  <a:srgbClr val="0070C0"/>
                </a:solidFill>
              </a:rPr>
              <a:t>Consumer Welfare </a:t>
            </a:r>
            <a:r>
              <a:rPr lang="en-US" b="1" dirty="0">
                <a:solidFill>
                  <a:srgbClr val="0070C0"/>
                </a:solidFill>
              </a:rPr>
              <a:t>Standard focus is impact on Price and Quantity.</a:t>
            </a:r>
          </a:p>
          <a:p>
            <a:pPr algn="ctr"/>
            <a:endParaRPr lang="en-US" b="1" dirty="0">
              <a:solidFill>
                <a:srgbClr val="0070C0"/>
              </a:solidFill>
            </a:endParaRPr>
          </a:p>
          <a:p>
            <a:pPr algn="ctr"/>
            <a:r>
              <a:rPr lang="en-US" b="1" dirty="0">
                <a:solidFill>
                  <a:srgbClr val="0070C0"/>
                </a:solidFill>
              </a:rPr>
              <a:t>(Williamson Diagram is </a:t>
            </a:r>
            <a:br>
              <a:rPr lang="en-US" b="1" dirty="0">
                <a:solidFill>
                  <a:srgbClr val="0070C0"/>
                </a:solidFill>
              </a:rPr>
            </a:br>
            <a:r>
              <a:rPr lang="en-US" b="1" i="1" dirty="0">
                <a:solidFill>
                  <a:srgbClr val="0070C0"/>
                </a:solidFill>
              </a:rPr>
              <a:t>Total Welfare </a:t>
            </a:r>
            <a:r>
              <a:rPr lang="en-US" b="1" dirty="0">
                <a:solidFill>
                  <a:srgbClr val="0070C0"/>
                </a:solidFill>
              </a:rPr>
              <a:t>Standard)</a:t>
            </a:r>
          </a:p>
        </p:txBody>
      </p:sp>
      <p:cxnSp>
        <p:nvCxnSpPr>
          <p:cNvPr id="7" name="Straight Arrow Connector 6">
            <a:extLst>
              <a:ext uri="{FF2B5EF4-FFF2-40B4-BE49-F238E27FC236}">
                <a16:creationId xmlns:a16="http://schemas.microsoft.com/office/drawing/2014/main" id="{C1CC26D2-67B7-46FC-AD80-06BEA824F4DF}"/>
              </a:ext>
            </a:extLst>
          </p:cNvPr>
          <p:cNvCxnSpPr>
            <a:cxnSpLocks/>
          </p:cNvCxnSpPr>
          <p:nvPr/>
        </p:nvCxnSpPr>
        <p:spPr>
          <a:xfrm flipH="1" flipV="1">
            <a:off x="5703818" y="2696168"/>
            <a:ext cx="1039882" cy="6572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1720DAD-4B3A-4C1E-8690-72099363AAC2}"/>
              </a:ext>
            </a:extLst>
          </p:cNvPr>
          <p:cNvSpPr txBox="1"/>
          <p:nvPr/>
        </p:nvSpPr>
        <p:spPr>
          <a:xfrm>
            <a:off x="6352846" y="4504219"/>
            <a:ext cx="4176353" cy="1477328"/>
          </a:xfrm>
          <a:prstGeom prst="rect">
            <a:avLst/>
          </a:prstGeom>
          <a:noFill/>
          <a:ln w="57150">
            <a:solidFill>
              <a:srgbClr val="0070C0"/>
            </a:solidFill>
          </a:ln>
        </p:spPr>
        <p:txBody>
          <a:bodyPr wrap="square" rtlCol="0">
            <a:spAutoFit/>
          </a:bodyPr>
          <a:lstStyle/>
          <a:p>
            <a:pPr algn="ctr"/>
            <a:r>
              <a:rPr lang="en-US" b="1" dirty="0">
                <a:solidFill>
                  <a:srgbClr val="0070C0"/>
                </a:solidFill>
                <a:sym typeface="Wingdings" panose="05000000000000000000" pitchFamily="2" charset="2"/>
              </a:rPr>
              <a:t>Combining 2 Competitors  </a:t>
            </a:r>
            <a:r>
              <a:rPr lang="en-US" b="1" i="1" dirty="0" err="1">
                <a:solidFill>
                  <a:srgbClr val="C00000"/>
                </a:solidFill>
                <a:sym typeface="Wingdings" panose="05000000000000000000" pitchFamily="2" charset="2"/>
              </a:rPr>
              <a:t>UPP</a:t>
            </a:r>
            <a:endParaRPr lang="en-US" b="1" i="1" dirty="0">
              <a:solidFill>
                <a:srgbClr val="C00000"/>
              </a:solidFill>
              <a:sym typeface="Wingdings" panose="05000000000000000000" pitchFamily="2" charset="2"/>
            </a:endParaRPr>
          </a:p>
          <a:p>
            <a:pPr algn="ctr"/>
            <a:endParaRPr lang="en-US" b="1" dirty="0">
              <a:solidFill>
                <a:srgbClr val="0070C0"/>
              </a:solidFill>
              <a:sym typeface="Wingdings" panose="05000000000000000000" pitchFamily="2" charset="2"/>
            </a:endParaRPr>
          </a:p>
          <a:p>
            <a:pPr algn="ctr"/>
            <a:r>
              <a:rPr lang="en-US" b="1" dirty="0">
                <a:solidFill>
                  <a:srgbClr val="0070C0"/>
                </a:solidFill>
                <a:sym typeface="Wingdings" panose="05000000000000000000" pitchFamily="2" charset="2"/>
              </a:rPr>
              <a:t>Reducing Costs  </a:t>
            </a:r>
            <a:r>
              <a:rPr lang="en-US" b="1" i="1" dirty="0" err="1">
                <a:solidFill>
                  <a:srgbClr val="00B050"/>
                </a:solidFill>
                <a:sym typeface="Wingdings" panose="05000000000000000000" pitchFamily="2" charset="2"/>
              </a:rPr>
              <a:t>DPP</a:t>
            </a:r>
            <a:endParaRPr lang="en-US" b="1" i="1" dirty="0">
              <a:solidFill>
                <a:srgbClr val="00B050"/>
              </a:solidFill>
              <a:sym typeface="Wingdings" panose="05000000000000000000" pitchFamily="2" charset="2"/>
            </a:endParaRPr>
          </a:p>
          <a:p>
            <a:pPr algn="ctr"/>
            <a:endParaRPr lang="en-US" b="1" dirty="0">
              <a:solidFill>
                <a:srgbClr val="0070C0"/>
              </a:solidFill>
              <a:sym typeface="Wingdings" panose="05000000000000000000" pitchFamily="2" charset="2"/>
            </a:endParaRPr>
          </a:p>
          <a:p>
            <a:pPr algn="ctr"/>
            <a:r>
              <a:rPr lang="en-US" b="1" i="1" dirty="0">
                <a:solidFill>
                  <a:srgbClr val="C00000"/>
                </a:solidFill>
                <a:sym typeface="Wingdings" panose="05000000000000000000" pitchFamily="2" charset="2"/>
              </a:rPr>
              <a:t>Issue: Which Effect dominates</a:t>
            </a:r>
            <a:endParaRPr lang="en-US" b="1" i="1" dirty="0">
              <a:solidFill>
                <a:srgbClr val="C00000"/>
              </a:solidFill>
            </a:endParaRPr>
          </a:p>
        </p:txBody>
      </p:sp>
    </p:spTree>
    <p:extLst>
      <p:ext uri="{BB962C8B-B14F-4D97-AF65-F5344CB8AC3E}">
        <p14:creationId xmlns:p14="http://schemas.microsoft.com/office/powerpoint/2010/main" val="2415455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ADAFA597-0BD7-4154-8FC3-EA2CE173A79D}" type="slidenum">
              <a:rPr lang="en-US" altLang="en-US" sz="1400" smtClean="0">
                <a:solidFill>
                  <a:srgbClr val="FFFFFF"/>
                </a:solidFill>
                <a:latin typeface="Tahoma" pitchFamily="34" charset="0"/>
              </a:rPr>
              <a:pPr>
                <a:spcBef>
                  <a:spcPct val="0"/>
                </a:spcBef>
                <a:buFontTx/>
                <a:buNone/>
              </a:pPr>
              <a:t>28</a:t>
            </a:fld>
            <a:endParaRPr lang="en-US" altLang="en-US" sz="1400">
              <a:solidFill>
                <a:srgbClr val="FFFFFF"/>
              </a:solidFill>
              <a:latin typeface="Tahoma" pitchFamily="34" charset="0"/>
            </a:endParaRPr>
          </a:p>
        </p:txBody>
      </p:sp>
      <p:sp>
        <p:nvSpPr>
          <p:cNvPr id="25603" name="Title 1"/>
          <p:cNvSpPr>
            <a:spLocks noGrp="1" noChangeArrowheads="1"/>
          </p:cNvSpPr>
          <p:nvPr>
            <p:ph type="title" idx="4294967295"/>
          </p:nvPr>
        </p:nvSpPr>
        <p:spPr>
          <a:xfrm>
            <a:off x="1178985" y="228600"/>
            <a:ext cx="10390716" cy="1462088"/>
          </a:xfrm>
        </p:spPr>
        <p:txBody>
          <a:bodyPr>
            <a:normAutofit/>
          </a:bodyPr>
          <a:lstStyle/>
          <a:p>
            <a:r>
              <a:rPr lang="en-US" altLang="en-US" sz="3200" dirty="0">
                <a:latin typeface="Times New Roman" pitchFamily="18" charset="0"/>
                <a:cs typeface="Times New Roman" pitchFamily="18" charset="0"/>
              </a:rPr>
              <a:t>Anticompetitive Harms and Procompetitive Benefits</a:t>
            </a:r>
          </a:p>
        </p:txBody>
      </p:sp>
      <p:sp>
        <p:nvSpPr>
          <p:cNvPr id="25604" name="Content Placeholder 2"/>
          <p:cNvSpPr>
            <a:spLocks noGrp="1" noChangeArrowheads="1"/>
          </p:cNvSpPr>
          <p:nvPr>
            <p:ph idx="4294967295"/>
          </p:nvPr>
        </p:nvSpPr>
        <p:spPr>
          <a:xfrm>
            <a:off x="5393531" y="1425973"/>
            <a:ext cx="5604403" cy="5574902"/>
          </a:xfrm>
        </p:spPr>
        <p:txBody>
          <a:bodyPr>
            <a:normAutofit lnSpcReduction="10000"/>
          </a:bodyPr>
          <a:lstStyle/>
          <a:p>
            <a:pPr marL="0" indent="0">
              <a:lnSpc>
                <a:spcPct val="110000"/>
              </a:lnSpc>
              <a:buNone/>
            </a:pPr>
            <a:r>
              <a:rPr lang="en-US" altLang="en-US" sz="2400" b="1" dirty="0">
                <a:latin typeface="Times New Roman" pitchFamily="18" charset="0"/>
                <a:cs typeface="Times New Roman" pitchFamily="18" charset="0"/>
              </a:rPr>
              <a:t>         </a:t>
            </a:r>
            <a:r>
              <a:rPr lang="en-US" altLang="en-US" sz="2400" b="1" u="sng" dirty="0">
                <a:latin typeface="Times New Roman" pitchFamily="18" charset="0"/>
                <a:cs typeface="Times New Roman" pitchFamily="18" charset="0"/>
              </a:rPr>
              <a:t>Procompetitive Effects</a:t>
            </a:r>
          </a:p>
          <a:p>
            <a:pPr>
              <a:lnSpc>
                <a:spcPct val="110000"/>
              </a:lnSpc>
            </a:pPr>
            <a:r>
              <a:rPr lang="en-US" altLang="en-US" sz="1800" b="1" i="1" dirty="0">
                <a:latin typeface="Times New Roman" pitchFamily="18" charset="0"/>
                <a:cs typeface="Times New Roman" pitchFamily="18" charset="0"/>
              </a:rPr>
              <a:t>Sources of Efficiencies</a:t>
            </a:r>
          </a:p>
          <a:p>
            <a:pPr lvl="1">
              <a:lnSpc>
                <a:spcPct val="110000"/>
              </a:lnSpc>
            </a:pPr>
            <a:r>
              <a:rPr lang="en-US" altLang="en-US" sz="1600" dirty="0">
                <a:latin typeface="Times New Roman" pitchFamily="18" charset="0"/>
                <a:cs typeface="Times New Roman" pitchFamily="18" charset="0"/>
              </a:rPr>
              <a:t>Lower costs (production, distribution)</a:t>
            </a:r>
          </a:p>
          <a:p>
            <a:pPr lvl="1">
              <a:lnSpc>
                <a:spcPct val="110000"/>
              </a:lnSpc>
            </a:pPr>
            <a:r>
              <a:rPr lang="en-US" altLang="en-US" sz="1600" dirty="0">
                <a:latin typeface="Times New Roman" pitchFamily="18" charset="0"/>
                <a:cs typeface="Times New Roman" pitchFamily="18" charset="0"/>
              </a:rPr>
              <a:t>New and/or superior products or services</a:t>
            </a:r>
          </a:p>
          <a:p>
            <a:pPr lvl="2">
              <a:lnSpc>
                <a:spcPct val="110000"/>
              </a:lnSpc>
            </a:pPr>
            <a:r>
              <a:rPr lang="en-US" altLang="en-US" sz="1600" dirty="0">
                <a:latin typeface="Times New Roman" pitchFamily="18" charset="0"/>
                <a:cs typeface="Times New Roman" pitchFamily="18" charset="0"/>
              </a:rPr>
              <a:t>Including faster or superior innovation</a:t>
            </a:r>
          </a:p>
          <a:p>
            <a:pPr lvl="1">
              <a:lnSpc>
                <a:spcPct val="110000"/>
              </a:lnSpc>
            </a:pPr>
            <a:r>
              <a:rPr lang="en-US" altLang="en-US" sz="1600" dirty="0">
                <a:latin typeface="Times New Roman" pitchFamily="18" charset="0"/>
                <a:cs typeface="Times New Roman" pitchFamily="18" charset="0"/>
              </a:rPr>
              <a:t>Improving market incentives</a:t>
            </a:r>
          </a:p>
          <a:p>
            <a:pPr lvl="2">
              <a:lnSpc>
                <a:spcPct val="110000"/>
              </a:lnSpc>
            </a:pPr>
            <a:r>
              <a:rPr lang="en-US" altLang="en-US" sz="1600" dirty="0">
                <a:latin typeface="Times New Roman" pitchFamily="18" charset="0"/>
                <a:cs typeface="Times New Roman" pitchFamily="18" charset="0"/>
              </a:rPr>
              <a:t>Correcting market imperfections (e.g. free riding)</a:t>
            </a:r>
          </a:p>
          <a:p>
            <a:pPr>
              <a:lnSpc>
                <a:spcPct val="110000"/>
              </a:lnSpc>
            </a:pPr>
            <a:r>
              <a:rPr lang="en-US" altLang="en-US" sz="1800" dirty="0">
                <a:latin typeface="Times New Roman" pitchFamily="18" charset="0"/>
                <a:cs typeface="Times New Roman" pitchFamily="18" charset="0"/>
              </a:rPr>
              <a:t> </a:t>
            </a:r>
            <a:r>
              <a:rPr lang="en-US" altLang="en-US" sz="1800" b="1" i="1" dirty="0">
                <a:latin typeface="Times New Roman" pitchFamily="18" charset="0"/>
                <a:cs typeface="Times New Roman" pitchFamily="18" charset="0"/>
              </a:rPr>
              <a:t>Beneficial Consequences</a:t>
            </a:r>
          </a:p>
          <a:p>
            <a:pPr lvl="1">
              <a:lnSpc>
                <a:spcPct val="110000"/>
              </a:lnSpc>
            </a:pPr>
            <a:r>
              <a:rPr lang="en-US" altLang="en-US" sz="1600" dirty="0">
                <a:latin typeface="Times New Roman" pitchFamily="18" charset="0"/>
                <a:cs typeface="Times New Roman" pitchFamily="18" charset="0"/>
              </a:rPr>
              <a:t>Lower prices or lower quality-adjusted prices</a:t>
            </a:r>
          </a:p>
          <a:p>
            <a:pPr lvl="1">
              <a:lnSpc>
                <a:spcPct val="110000"/>
              </a:lnSpc>
            </a:pPr>
            <a:r>
              <a:rPr lang="en-US" altLang="en-US" sz="1600" dirty="0">
                <a:latin typeface="Times New Roman" pitchFamily="18" charset="0"/>
                <a:cs typeface="Times New Roman" pitchFamily="18" charset="0"/>
              </a:rPr>
              <a:t>Diminished incentives to coordinate with rivals</a:t>
            </a:r>
            <a:endParaRPr lang="en-US" altLang="en-US" sz="1600" b="1" i="1" dirty="0">
              <a:latin typeface="Times New Roman" pitchFamily="18" charset="0"/>
              <a:cs typeface="Times New Roman" pitchFamily="18" charset="0"/>
            </a:endParaRPr>
          </a:p>
          <a:p>
            <a:pPr>
              <a:lnSpc>
                <a:spcPct val="110000"/>
              </a:lnSpc>
            </a:pPr>
            <a:r>
              <a:rPr lang="en-US" altLang="en-US" sz="2000" b="1" i="1" dirty="0">
                <a:latin typeface="Times New Roman" pitchFamily="18" charset="0"/>
                <a:cs typeface="Times New Roman" pitchFamily="18" charset="0"/>
              </a:rPr>
              <a:t>Efficiency: </a:t>
            </a:r>
            <a:r>
              <a:rPr lang="en-US" altLang="en-US" sz="2000" b="1" i="1" dirty="0" err="1">
                <a:latin typeface="Times New Roman" pitchFamily="18" charset="0"/>
                <a:cs typeface="Times New Roman" pitchFamily="18" charset="0"/>
              </a:rPr>
              <a:t>Cognizability</a:t>
            </a:r>
            <a:r>
              <a:rPr lang="en-US" altLang="en-US" sz="2000" b="1" i="1" dirty="0">
                <a:latin typeface="Times New Roman" pitchFamily="18" charset="0"/>
                <a:cs typeface="Times New Roman" pitchFamily="18" charset="0"/>
              </a:rPr>
              <a:t> Requirements</a:t>
            </a:r>
          </a:p>
          <a:p>
            <a:pPr lvl="1">
              <a:lnSpc>
                <a:spcPct val="110000"/>
              </a:lnSpc>
            </a:pPr>
            <a:r>
              <a:rPr lang="en-US" altLang="en-US" sz="1600" dirty="0">
                <a:latin typeface="Times New Roman" pitchFamily="18" charset="0"/>
                <a:cs typeface="Times New Roman" pitchFamily="18" charset="0"/>
              </a:rPr>
              <a:t>Verifiable </a:t>
            </a:r>
          </a:p>
          <a:p>
            <a:pPr lvl="1">
              <a:lnSpc>
                <a:spcPct val="110000"/>
              </a:lnSpc>
            </a:pPr>
            <a:r>
              <a:rPr lang="en-US" altLang="en-US" sz="1600" dirty="0">
                <a:latin typeface="Times New Roman" pitchFamily="18" charset="0"/>
                <a:cs typeface="Times New Roman" pitchFamily="18" charset="0"/>
              </a:rPr>
              <a:t>Merger-Specific</a:t>
            </a:r>
          </a:p>
          <a:p>
            <a:pPr lvl="1">
              <a:lnSpc>
                <a:spcPct val="110000"/>
              </a:lnSpc>
            </a:pPr>
            <a:r>
              <a:rPr lang="en-US" altLang="en-US" sz="1600" dirty="0">
                <a:latin typeface="Times New Roman" pitchFamily="18" charset="0"/>
                <a:cs typeface="Times New Roman" pitchFamily="18" charset="0"/>
              </a:rPr>
              <a:t>Sufficient to prevent price increases</a:t>
            </a:r>
          </a:p>
          <a:p>
            <a:pPr>
              <a:lnSpc>
                <a:spcPct val="110000"/>
              </a:lnSpc>
            </a:pPr>
            <a:r>
              <a:rPr lang="en-US" altLang="en-US" sz="2400" dirty="0">
                <a:latin typeface="Times New Roman" pitchFamily="18" charset="0"/>
                <a:cs typeface="Times New Roman" pitchFamily="18" charset="0"/>
              </a:rPr>
              <a:t>Result</a:t>
            </a:r>
            <a:r>
              <a:rPr lang="en-US" altLang="en-US" sz="2400" i="1" dirty="0">
                <a:latin typeface="Times New Roman" pitchFamily="18" charset="0"/>
                <a:cs typeface="Times New Roman" pitchFamily="18" charset="0"/>
              </a:rPr>
              <a:t>: </a:t>
            </a:r>
            <a:r>
              <a:rPr lang="en-US" altLang="en-US" sz="2400" b="1" i="1" dirty="0">
                <a:solidFill>
                  <a:srgbClr val="CC3300"/>
                </a:solidFill>
                <a:latin typeface="Times New Roman" pitchFamily="18" charset="0"/>
                <a:cs typeface="Times New Roman" pitchFamily="18" charset="0"/>
              </a:rPr>
              <a:t>Downward pricing pressure</a:t>
            </a:r>
          </a:p>
        </p:txBody>
      </p:sp>
      <p:sp>
        <p:nvSpPr>
          <p:cNvPr id="25605" name="Slide Number Placeholder 3"/>
          <p:cNvSpPr txBox="1">
            <a:spLocks noGrp="1"/>
          </p:cNvSpPr>
          <p:nvPr/>
        </p:nvSpPr>
        <p:spPr bwMode="auto">
          <a:xfrm>
            <a:off x="8737600" y="6245225"/>
            <a:ext cx="2844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fld id="{F41D9E91-1A93-443C-BC20-41088924C79B}" type="slidenum">
              <a:rPr lang="en-US" altLang="en-US" sz="1400"/>
              <a:pPr algn="r" eaLnBrk="1" hangingPunct="1">
                <a:spcBef>
                  <a:spcPct val="0"/>
                </a:spcBef>
                <a:buFontTx/>
                <a:buNone/>
              </a:pPr>
              <a:t>28</a:t>
            </a:fld>
            <a:endParaRPr lang="en-US" altLang="en-US" sz="1400"/>
          </a:p>
        </p:txBody>
      </p:sp>
      <p:sp>
        <p:nvSpPr>
          <p:cNvPr id="6" name="Content Placeholder 2">
            <a:extLst>
              <a:ext uri="{FF2B5EF4-FFF2-40B4-BE49-F238E27FC236}">
                <a16:creationId xmlns:a16="http://schemas.microsoft.com/office/drawing/2014/main" id="{A2E92E96-5854-46CC-BDE4-8ECC1CF5B4C1}"/>
              </a:ext>
            </a:extLst>
          </p:cNvPr>
          <p:cNvSpPr txBox="1">
            <a:spLocks noChangeArrowheads="1"/>
          </p:cNvSpPr>
          <p:nvPr/>
        </p:nvSpPr>
        <p:spPr>
          <a:xfrm>
            <a:off x="349250" y="1563689"/>
            <a:ext cx="4756150" cy="47244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2400" b="1" dirty="0"/>
              <a:t>            </a:t>
            </a:r>
            <a:r>
              <a:rPr lang="en-US" altLang="en-US" sz="2400" b="1" u="sng" dirty="0"/>
              <a:t>Anticompetitive Effects</a:t>
            </a:r>
          </a:p>
          <a:p>
            <a:pPr lvl="1"/>
            <a:r>
              <a:rPr lang="en-US" altLang="en-US" sz="2000" b="1" i="1" dirty="0"/>
              <a:t>Unilateral Effects</a:t>
            </a:r>
          </a:p>
          <a:p>
            <a:pPr lvl="2"/>
            <a:r>
              <a:rPr lang="en-US" altLang="en-US" sz="1800" dirty="0"/>
              <a:t>Reduction in significant head-to-head competition between merging firms </a:t>
            </a:r>
          </a:p>
          <a:p>
            <a:pPr lvl="2"/>
            <a:r>
              <a:rPr lang="en-US" altLang="en-US" sz="1800" dirty="0"/>
              <a:t>Creation of market power or dominance/monopoly </a:t>
            </a:r>
          </a:p>
          <a:p>
            <a:pPr lvl="1"/>
            <a:r>
              <a:rPr lang="en-US" altLang="en-US" sz="2000" b="1" i="1" dirty="0"/>
              <a:t>Coordinated Effects</a:t>
            </a:r>
          </a:p>
          <a:p>
            <a:pPr lvl="2"/>
            <a:r>
              <a:rPr lang="en-US" altLang="en-US" sz="1800" dirty="0"/>
              <a:t>Express collusive agreement</a:t>
            </a:r>
          </a:p>
          <a:p>
            <a:pPr lvl="2"/>
            <a:r>
              <a:rPr lang="en-US" altLang="en-US" sz="1800" dirty="0"/>
              <a:t>Tacit agreement </a:t>
            </a:r>
          </a:p>
          <a:p>
            <a:pPr lvl="2"/>
            <a:r>
              <a:rPr lang="en-US" altLang="en-US" sz="1800" dirty="0"/>
              <a:t>Parallel accommodating conduct (conscious parallelism)</a:t>
            </a:r>
          </a:p>
          <a:p>
            <a:pPr lvl="1"/>
            <a:r>
              <a:rPr lang="en-US" altLang="en-US" sz="2000" b="1" i="1" dirty="0"/>
              <a:t>Exclusionary Effects</a:t>
            </a:r>
          </a:p>
          <a:p>
            <a:pPr lvl="2"/>
            <a:r>
              <a:rPr lang="en-US" altLang="en-US" sz="1800" dirty="0"/>
              <a:t>Raising rivals’ costs</a:t>
            </a:r>
          </a:p>
          <a:p>
            <a:pPr lvl="2"/>
            <a:r>
              <a:rPr lang="en-US" altLang="en-US" sz="1800" dirty="0"/>
              <a:t>Customer/Input foreclosure</a:t>
            </a:r>
          </a:p>
          <a:p>
            <a:r>
              <a:rPr lang="en-US" altLang="en-US" sz="2400" dirty="0"/>
              <a:t>Result</a:t>
            </a:r>
            <a:r>
              <a:rPr lang="en-US" altLang="en-US" sz="2400" i="1" dirty="0"/>
              <a:t>: </a:t>
            </a:r>
            <a:r>
              <a:rPr lang="en-US" altLang="en-US" sz="2400" b="1" i="1" dirty="0">
                <a:solidFill>
                  <a:srgbClr val="CC3300"/>
                </a:solidFill>
              </a:rPr>
              <a:t>Upward pricing pressure</a:t>
            </a:r>
          </a:p>
          <a:p>
            <a:endParaRPr lang="en-US" altLang="en-US" dirty="0"/>
          </a:p>
        </p:txBody>
      </p:sp>
    </p:spTree>
    <p:extLst>
      <p:ext uri="{BB962C8B-B14F-4D97-AF65-F5344CB8AC3E}">
        <p14:creationId xmlns:p14="http://schemas.microsoft.com/office/powerpoint/2010/main" val="34156170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18832"/>
          </a:xfrm>
        </p:spPr>
        <p:txBody>
          <a:bodyPr>
            <a:normAutofit/>
          </a:bodyPr>
          <a:lstStyle/>
          <a:p>
            <a:r>
              <a:rPr lang="en-US" sz="3200" dirty="0"/>
              <a:t>Unilateral Effects vs Coordinated Effects: </a:t>
            </a:r>
            <a:br>
              <a:rPr lang="en-US" sz="3200" dirty="0"/>
            </a:br>
            <a:r>
              <a:rPr lang="en-US" sz="3200" dirty="0"/>
              <a:t>Technical Distinction</a:t>
            </a:r>
          </a:p>
        </p:txBody>
      </p:sp>
      <p:sp>
        <p:nvSpPr>
          <p:cNvPr id="4" name="TextBox 3"/>
          <p:cNvSpPr txBox="1"/>
          <p:nvPr/>
        </p:nvSpPr>
        <p:spPr>
          <a:xfrm>
            <a:off x="807720" y="1565932"/>
            <a:ext cx="7499871" cy="3416320"/>
          </a:xfrm>
          <a:prstGeom prst="rect">
            <a:avLst/>
          </a:prstGeom>
          <a:noFill/>
        </p:spPr>
        <p:txBody>
          <a:bodyPr wrap="square" rtlCol="0">
            <a:spAutoFit/>
          </a:bodyPr>
          <a:lstStyle/>
          <a:p>
            <a:r>
              <a:rPr lang="en-US" sz="2400" i="1" dirty="0"/>
              <a:t> </a:t>
            </a:r>
            <a:r>
              <a:rPr lang="en-US" sz="2400" u="sng" dirty="0">
                <a:solidFill>
                  <a:srgbClr val="C00000"/>
                </a:solidFill>
              </a:rPr>
              <a:t>Unilateral Effects</a:t>
            </a:r>
            <a:r>
              <a:rPr lang="en-US" sz="2400" dirty="0">
                <a:solidFill>
                  <a:srgbClr val="C00000"/>
                </a:solidFill>
              </a:rPr>
              <a:t>: </a:t>
            </a:r>
            <a:r>
              <a:rPr lang="en-US" sz="2400" dirty="0"/>
              <a:t>Enhance market power by </a:t>
            </a:r>
            <a:br>
              <a:rPr lang="en-US" sz="2400" dirty="0"/>
            </a:br>
            <a:r>
              <a:rPr lang="en-US" sz="2400" dirty="0"/>
              <a:t>eliminating head-to-head competition between merging firms, </a:t>
            </a:r>
            <a:r>
              <a:rPr lang="en-US" sz="2400" i="1" dirty="0">
                <a:solidFill>
                  <a:srgbClr val="C00000"/>
                </a:solidFill>
              </a:rPr>
              <a:t>even if the merger causes no changes in the way other firms behave</a:t>
            </a:r>
            <a:r>
              <a:rPr lang="en-US" sz="2400" dirty="0"/>
              <a:t>.  </a:t>
            </a:r>
            <a:endParaRPr lang="en-US" sz="2400" dirty="0">
              <a:solidFill>
                <a:srgbClr val="C00000"/>
              </a:solidFill>
              <a:highlight>
                <a:srgbClr val="FFFF00"/>
              </a:highlight>
            </a:endParaRPr>
          </a:p>
          <a:p>
            <a:endParaRPr lang="en-US" sz="2400" dirty="0"/>
          </a:p>
          <a:p>
            <a:r>
              <a:rPr lang="en-US" sz="2400" u="sng" dirty="0">
                <a:solidFill>
                  <a:srgbClr val="C00000"/>
                </a:solidFill>
              </a:rPr>
              <a:t>Coordinated Effects</a:t>
            </a:r>
            <a:r>
              <a:rPr lang="en-US" sz="2400" dirty="0">
                <a:solidFill>
                  <a:srgbClr val="C00000"/>
                </a:solidFill>
              </a:rPr>
              <a:t>: </a:t>
            </a:r>
            <a:r>
              <a:rPr lang="en-US" sz="2400" dirty="0"/>
              <a:t>Enhance market power by </a:t>
            </a:r>
            <a:br>
              <a:rPr lang="en-US" sz="2400" dirty="0"/>
            </a:br>
            <a:r>
              <a:rPr lang="en-US" sz="2400" dirty="0"/>
              <a:t>increasing the </a:t>
            </a:r>
            <a:r>
              <a:rPr lang="en-US" sz="2400" i="1" dirty="0">
                <a:solidFill>
                  <a:srgbClr val="C00000"/>
                </a:solidFill>
              </a:rPr>
              <a:t>risk of coordinated, accommodating, or interdependent behavior among some or all rivals in the market </a:t>
            </a:r>
            <a:r>
              <a:rPr lang="en-US" sz="2400" i="1" dirty="0"/>
              <a:t>. </a:t>
            </a:r>
            <a:endParaRPr lang="en-US" sz="2400" dirty="0">
              <a:solidFill>
                <a:srgbClr val="00B0F0"/>
              </a:solidFill>
            </a:endParaRPr>
          </a:p>
        </p:txBody>
      </p:sp>
      <p:sp>
        <p:nvSpPr>
          <p:cNvPr id="6" name="Slide Number Placeholder 5"/>
          <p:cNvSpPr>
            <a:spLocks noGrp="1"/>
          </p:cNvSpPr>
          <p:nvPr>
            <p:ph type="sldNum" sz="quarter" idx="12"/>
          </p:nvPr>
        </p:nvSpPr>
        <p:spPr/>
        <p:txBody>
          <a:bodyPr/>
          <a:lstStyle/>
          <a:p>
            <a:fld id="{A3FA0A93-60EE-4E9D-852F-604094E61050}" type="slidenum">
              <a:rPr lang="en-US" smtClean="0"/>
              <a:t>29</a:t>
            </a:fld>
            <a:endParaRPr lang="en-US"/>
          </a:p>
        </p:txBody>
      </p:sp>
    </p:spTree>
    <p:extLst>
      <p:ext uri="{BB962C8B-B14F-4D97-AF65-F5344CB8AC3E}">
        <p14:creationId xmlns:p14="http://schemas.microsoft.com/office/powerpoint/2010/main" val="427087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66148-D6D6-409B-BC2E-2D21763CCFF3}"/>
              </a:ext>
            </a:extLst>
          </p:cNvPr>
          <p:cNvSpPr>
            <a:spLocks noGrp="1"/>
          </p:cNvSpPr>
          <p:nvPr>
            <p:ph type="title"/>
          </p:nvPr>
        </p:nvSpPr>
        <p:spPr/>
        <p:txBody>
          <a:bodyPr>
            <a:normAutofit/>
          </a:bodyPr>
          <a:lstStyle/>
          <a:p>
            <a:r>
              <a:rPr lang="en-US" dirty="0"/>
              <a:t>Two Watershed Policy Events Created this Big Business</a:t>
            </a:r>
          </a:p>
        </p:txBody>
      </p:sp>
      <p:sp>
        <p:nvSpPr>
          <p:cNvPr id="3" name="Content Placeholder 2">
            <a:extLst>
              <a:ext uri="{FF2B5EF4-FFF2-40B4-BE49-F238E27FC236}">
                <a16:creationId xmlns:a16="http://schemas.microsoft.com/office/drawing/2014/main" id="{4CD31E47-BF9E-4653-B545-531FFC41977A}"/>
              </a:ext>
            </a:extLst>
          </p:cNvPr>
          <p:cNvSpPr>
            <a:spLocks noGrp="1"/>
          </p:cNvSpPr>
          <p:nvPr>
            <p:ph idx="1"/>
          </p:nvPr>
        </p:nvSpPr>
        <p:spPr/>
        <p:txBody>
          <a:bodyPr>
            <a:normAutofit lnSpcReduction="10000"/>
          </a:bodyPr>
          <a:lstStyle/>
          <a:p>
            <a:r>
              <a:rPr lang="en-US" sz="2000" dirty="0">
                <a:solidFill>
                  <a:srgbClr val="C00000"/>
                </a:solidFill>
              </a:rPr>
              <a:t>Hart Scott </a:t>
            </a:r>
            <a:r>
              <a:rPr lang="en-US" sz="2000" dirty="0" err="1">
                <a:solidFill>
                  <a:srgbClr val="C00000"/>
                </a:solidFill>
              </a:rPr>
              <a:t>Rodino</a:t>
            </a:r>
            <a:r>
              <a:rPr lang="en-US" sz="2000" dirty="0">
                <a:solidFill>
                  <a:srgbClr val="C00000"/>
                </a:solidFill>
              </a:rPr>
              <a:t> (</a:t>
            </a:r>
            <a:r>
              <a:rPr lang="en-US" sz="2000" dirty="0" err="1">
                <a:solidFill>
                  <a:srgbClr val="C00000"/>
                </a:solidFill>
              </a:rPr>
              <a:t>HSR</a:t>
            </a:r>
            <a:r>
              <a:rPr lang="en-US" sz="2000" dirty="0">
                <a:solidFill>
                  <a:srgbClr val="C00000"/>
                </a:solidFill>
              </a:rPr>
              <a:t>) Pre-Merger Notification Act (1976)</a:t>
            </a:r>
          </a:p>
          <a:p>
            <a:pPr lvl="1"/>
            <a:r>
              <a:rPr lang="en-US" altLang="en-US" sz="1800" dirty="0">
                <a:cs typeface="Times New Roman" pitchFamily="18" charset="0"/>
              </a:rPr>
              <a:t>Requires proposed mergers to be reported to agencies and subject to waiting periods </a:t>
            </a:r>
            <a:r>
              <a:rPr lang="en-US" altLang="en-US" sz="1800" b="1" i="1" dirty="0">
                <a:solidFill>
                  <a:srgbClr val="0070C0"/>
                </a:solidFill>
                <a:cs typeface="Times New Roman" pitchFamily="18" charset="0"/>
              </a:rPr>
              <a:t>[See next slide]</a:t>
            </a:r>
          </a:p>
          <a:p>
            <a:pPr lvl="1"/>
            <a:r>
              <a:rPr lang="en-US" altLang="en-US" sz="1800" dirty="0">
                <a:cs typeface="Times New Roman" pitchFamily="18" charset="0"/>
              </a:rPr>
              <a:t>Passed in response to weakness of agencies having to litigate after merger occurred when “eggs could not be easily unscrambled” </a:t>
            </a:r>
          </a:p>
          <a:p>
            <a:pPr lvl="1" eaLnBrk="1" hangingPunct="1"/>
            <a:r>
              <a:rPr lang="en-US" altLang="en-US" sz="1800" dirty="0">
                <a:cs typeface="Times New Roman" pitchFamily="18" charset="0"/>
              </a:rPr>
              <a:t>Permitted PIs and consent decrees, which converted law enforcement into more of a regulatory system </a:t>
            </a:r>
          </a:p>
          <a:p>
            <a:pPr lvl="1" eaLnBrk="1" hangingPunct="1"/>
            <a:r>
              <a:rPr lang="en-US" sz="1800" dirty="0">
                <a:latin typeface="Times New Roman" pitchFamily="18" charset="0"/>
                <a:cs typeface="Times New Roman" pitchFamily="18" charset="0"/>
              </a:rPr>
              <a:t>Changes standard in courts from proof of harm to “likelihood of success”  (Preliminary Injunction standard)</a:t>
            </a:r>
          </a:p>
          <a:p>
            <a:pPr lvl="1"/>
            <a:r>
              <a:rPr lang="en-US" sz="1800" dirty="0">
                <a:latin typeface="Times New Roman" pitchFamily="18" charset="0"/>
                <a:cs typeface="Times New Roman" pitchFamily="18" charset="0"/>
              </a:rPr>
              <a:t>Led to the need for new analytical tools to predict competitive effects </a:t>
            </a:r>
            <a:br>
              <a:rPr lang="en-US" sz="1800" dirty="0">
                <a:latin typeface="Times New Roman" pitchFamily="18" charset="0"/>
                <a:cs typeface="Times New Roman" pitchFamily="18" charset="0"/>
              </a:rPr>
            </a:br>
            <a:endParaRPr lang="en-US" sz="1800" dirty="0">
              <a:latin typeface="Times New Roman" pitchFamily="18" charset="0"/>
              <a:cs typeface="Times New Roman" pitchFamily="18" charset="0"/>
            </a:endParaRPr>
          </a:p>
          <a:p>
            <a:r>
              <a:rPr lang="en-US" sz="2000" dirty="0">
                <a:solidFill>
                  <a:srgbClr val="C00000"/>
                </a:solidFill>
              </a:rPr>
              <a:t>Revision to Horizontal Merger Guidelines (HMGs) in 1982</a:t>
            </a:r>
          </a:p>
          <a:p>
            <a:pPr lvl="1"/>
            <a:r>
              <a:rPr lang="en-US" sz="1800" dirty="0"/>
              <a:t>Placed economics solidly into the center of merger analysis under </a:t>
            </a:r>
            <a:r>
              <a:rPr lang="en-US" sz="1800" dirty="0" err="1"/>
              <a:t>HSR</a:t>
            </a:r>
            <a:endParaRPr lang="en-US" sz="1800" dirty="0"/>
          </a:p>
          <a:p>
            <a:pPr lvl="1"/>
            <a:r>
              <a:rPr lang="en-US" sz="1800" dirty="0"/>
              <a:t>Introduced new metrics and new tools</a:t>
            </a:r>
          </a:p>
          <a:p>
            <a:pPr lvl="1"/>
            <a:r>
              <a:rPr lang="en-US" sz="1800" dirty="0"/>
              <a:t>Created new focus and emphasis to predict likely competitive effects</a:t>
            </a:r>
          </a:p>
          <a:p>
            <a:pPr lvl="1"/>
            <a:r>
              <a:rPr lang="en-US" sz="1800" dirty="0"/>
              <a:t>HMGs have been revised 1984, 1992, 1997, 2010)</a:t>
            </a:r>
          </a:p>
          <a:p>
            <a:pPr lvl="1"/>
            <a:r>
              <a:rPr lang="en-US" sz="1800" dirty="0"/>
              <a:t>Agencies also have Vertical Merger Guidelines </a:t>
            </a:r>
            <a:r>
              <a:rPr lang="en-US" sz="1800" i="1" dirty="0"/>
              <a:t>(TBD Topic 17)</a:t>
            </a:r>
          </a:p>
          <a:p>
            <a:endParaRPr lang="en-US" sz="2000" dirty="0"/>
          </a:p>
        </p:txBody>
      </p:sp>
      <p:sp>
        <p:nvSpPr>
          <p:cNvPr id="4" name="Slide Number Placeholder 3">
            <a:extLst>
              <a:ext uri="{FF2B5EF4-FFF2-40B4-BE49-F238E27FC236}">
                <a16:creationId xmlns:a16="http://schemas.microsoft.com/office/drawing/2014/main" id="{4E25C570-D54F-4DB8-A448-1A72C58C9F4F}"/>
              </a:ext>
            </a:extLst>
          </p:cNvPr>
          <p:cNvSpPr>
            <a:spLocks noGrp="1"/>
          </p:cNvSpPr>
          <p:nvPr>
            <p:ph type="sldNum" sz="quarter" idx="12"/>
          </p:nvPr>
        </p:nvSpPr>
        <p:spPr/>
        <p:txBody>
          <a:bodyPr/>
          <a:lstStyle/>
          <a:p>
            <a:fld id="{A3FA0A93-60EE-4E9D-852F-604094E61050}" type="slidenum">
              <a:rPr lang="en-US" smtClean="0"/>
              <a:t>3</a:t>
            </a:fld>
            <a:endParaRPr lang="en-US"/>
          </a:p>
        </p:txBody>
      </p:sp>
    </p:spTree>
    <p:extLst>
      <p:ext uri="{BB962C8B-B14F-4D97-AF65-F5344CB8AC3E}">
        <p14:creationId xmlns:p14="http://schemas.microsoft.com/office/powerpoint/2010/main" val="5027298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ctrTitle"/>
          </p:nvPr>
        </p:nvSpPr>
        <p:spPr>
          <a:xfrm>
            <a:off x="961534" y="1122363"/>
            <a:ext cx="9706466" cy="2387600"/>
          </a:xfrm>
        </p:spPr>
        <p:txBody>
          <a:bodyPr>
            <a:normAutofit/>
          </a:bodyPr>
          <a:lstStyle/>
          <a:p>
            <a:r>
              <a:rPr lang="en-US" altLang="en-US" dirty="0">
                <a:latin typeface="Times New Roman" pitchFamily="18" charset="0"/>
                <a:cs typeface="Times New Roman" pitchFamily="18" charset="0"/>
              </a:rPr>
              <a:t>Concentration, Safe Harbors and </a:t>
            </a:r>
            <a:br>
              <a:rPr lang="en-US" altLang="en-US" dirty="0">
                <a:latin typeface="Times New Roman" pitchFamily="18" charset="0"/>
                <a:cs typeface="Times New Roman" pitchFamily="18" charset="0"/>
              </a:rPr>
            </a:br>
            <a:r>
              <a:rPr lang="en-US" altLang="en-US" dirty="0">
                <a:latin typeface="Times New Roman" pitchFamily="18" charset="0"/>
                <a:cs typeface="Times New Roman" pitchFamily="18" charset="0"/>
              </a:rPr>
              <a:t>Anticompetitive Presumptions </a:t>
            </a:r>
          </a:p>
        </p:txBody>
      </p:sp>
      <p:sp>
        <p:nvSpPr>
          <p:cNvPr id="40963" name="Rectangle 5"/>
          <p:cNvSpPr>
            <a:spLocks noGrp="1" noChangeArrowheads="1"/>
          </p:cNvSpPr>
          <p:nvPr>
            <p:ph type="subTitle" idx="1"/>
          </p:nvPr>
        </p:nvSpPr>
        <p:spPr>
          <a:xfrm>
            <a:off x="1422400" y="3886200"/>
            <a:ext cx="8550275" cy="2552700"/>
          </a:xfrm>
        </p:spPr>
        <p:txBody>
          <a:bodyPr>
            <a:normAutofit/>
          </a:bodyPr>
          <a:lstStyle/>
          <a:p>
            <a:r>
              <a:rPr lang="en-US" altLang="en-US" dirty="0">
                <a:solidFill>
                  <a:srgbClr val="C00000"/>
                </a:solidFill>
                <a:latin typeface="Times New Roman" pitchFamily="18" charset="0"/>
                <a:cs typeface="Times New Roman" pitchFamily="18" charset="0"/>
              </a:rPr>
              <a:t> </a:t>
            </a:r>
          </a:p>
        </p:txBody>
      </p:sp>
    </p:spTree>
    <p:extLst>
      <p:ext uri="{BB962C8B-B14F-4D97-AF65-F5344CB8AC3E}">
        <p14:creationId xmlns:p14="http://schemas.microsoft.com/office/powerpoint/2010/main" val="24853651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8C52E-12FD-4D34-B80C-BCD92123E75C}"/>
              </a:ext>
            </a:extLst>
          </p:cNvPr>
          <p:cNvSpPr>
            <a:spLocks noGrp="1"/>
          </p:cNvSpPr>
          <p:nvPr>
            <p:ph type="title"/>
          </p:nvPr>
        </p:nvSpPr>
        <p:spPr/>
        <p:txBody>
          <a:bodyPr/>
          <a:lstStyle/>
          <a:p>
            <a:r>
              <a:rPr lang="en-US" dirty="0"/>
              <a:t>Why is “Market Concentration” Important and </a:t>
            </a:r>
            <a:br>
              <a:rPr lang="en-US" dirty="0"/>
            </a:br>
            <a:r>
              <a:rPr lang="en-US" dirty="0"/>
              <a:t>How is It Measured?</a:t>
            </a:r>
          </a:p>
        </p:txBody>
      </p:sp>
      <p:sp>
        <p:nvSpPr>
          <p:cNvPr id="3" name="Content Placeholder 2">
            <a:extLst>
              <a:ext uri="{FF2B5EF4-FFF2-40B4-BE49-F238E27FC236}">
                <a16:creationId xmlns:a16="http://schemas.microsoft.com/office/drawing/2014/main" id="{D9BB77FF-A3A8-4172-B44A-89DD44704DE6}"/>
              </a:ext>
            </a:extLst>
          </p:cNvPr>
          <p:cNvSpPr>
            <a:spLocks noGrp="1"/>
          </p:cNvSpPr>
          <p:nvPr>
            <p:ph idx="1"/>
          </p:nvPr>
        </p:nvSpPr>
        <p:spPr/>
        <p:txBody>
          <a:bodyPr>
            <a:normAutofit/>
          </a:bodyPr>
          <a:lstStyle/>
          <a:p>
            <a:r>
              <a:rPr lang="en-US" altLang="en-US" sz="2400" dirty="0">
                <a:latin typeface="Times New Roman" pitchFamily="18" charset="0"/>
                <a:cs typeface="Times New Roman" pitchFamily="18" charset="0"/>
              </a:rPr>
              <a:t>If the concentration level and increase are high, then the rebuttable anticompetitive presumption is triggered </a:t>
            </a:r>
            <a:r>
              <a:rPr lang="en-US" altLang="en-US" sz="2400" i="1" dirty="0">
                <a:solidFill>
                  <a:srgbClr val="C00000"/>
                </a:solidFill>
                <a:latin typeface="Times New Roman" pitchFamily="18" charset="0"/>
                <a:cs typeface="Times New Roman" pitchFamily="18" charset="0"/>
              </a:rPr>
              <a:t>(“structural presumption”)</a:t>
            </a:r>
          </a:p>
          <a:p>
            <a:r>
              <a:rPr lang="en-US" altLang="en-US" sz="2400" dirty="0">
                <a:latin typeface="Times New Roman" pitchFamily="18" charset="0"/>
                <a:cs typeface="Times New Roman" pitchFamily="18" charset="0"/>
              </a:rPr>
              <a:t>If post-merger concentration level and increase in concentration from the merger are sufficiently small, then the merger normally will not be investigated further </a:t>
            </a:r>
            <a:r>
              <a:rPr lang="en-US" altLang="en-US" sz="2400" i="1" dirty="0">
                <a:solidFill>
                  <a:srgbClr val="C00000"/>
                </a:solidFill>
                <a:latin typeface="Times New Roman" pitchFamily="18" charset="0"/>
                <a:cs typeface="Times New Roman" pitchFamily="18" charset="0"/>
              </a:rPr>
              <a:t>(“quasi-safe harbor”)</a:t>
            </a:r>
            <a:endParaRPr lang="en-US" altLang="en-US" sz="2400" dirty="0">
              <a:latin typeface="Times New Roman" pitchFamily="18" charset="0"/>
              <a:cs typeface="Times New Roman" pitchFamily="18" charset="0"/>
            </a:endParaRPr>
          </a:p>
          <a:p>
            <a:r>
              <a:rPr lang="en-US" altLang="en-US" sz="2400" dirty="0">
                <a:latin typeface="Times New Roman" pitchFamily="18" charset="0"/>
                <a:cs typeface="Times New Roman" pitchFamily="18" charset="0"/>
              </a:rPr>
              <a:t>Measuring concentration</a:t>
            </a:r>
          </a:p>
          <a:p>
            <a:pPr lvl="1"/>
            <a:r>
              <a:rPr lang="en-US" altLang="en-US" sz="2000" dirty="0">
                <a:latin typeface="Times New Roman" pitchFamily="18" charset="0"/>
                <a:cs typeface="Times New Roman" pitchFamily="18" charset="0"/>
              </a:rPr>
              <a:t>Old School – Concentration Ratios (CR) = combined market share of top firms</a:t>
            </a:r>
          </a:p>
          <a:p>
            <a:pPr lvl="1"/>
            <a:r>
              <a:rPr lang="en-US" altLang="en-US" sz="2000" dirty="0">
                <a:latin typeface="Times New Roman" pitchFamily="18" charset="0"/>
                <a:cs typeface="Times New Roman" pitchFamily="18" charset="0"/>
              </a:rPr>
              <a:t>Post-1982 HMGs – Herfindahl </a:t>
            </a:r>
            <a:r>
              <a:rPr lang="en-US" altLang="en-US" sz="2000" dirty="0" err="1">
                <a:latin typeface="Times New Roman" pitchFamily="18" charset="0"/>
                <a:cs typeface="Times New Roman" pitchFamily="18" charset="0"/>
              </a:rPr>
              <a:t>Hirshman</a:t>
            </a:r>
            <a:r>
              <a:rPr lang="en-US" altLang="en-US" sz="2000" dirty="0">
                <a:latin typeface="Times New Roman" pitchFamily="18" charset="0"/>
                <a:cs typeface="Times New Roman" pitchFamily="18" charset="0"/>
              </a:rPr>
              <a:t> Index (HHI) = sum of the squared market shares of all firms </a:t>
            </a:r>
          </a:p>
        </p:txBody>
      </p:sp>
      <p:sp>
        <p:nvSpPr>
          <p:cNvPr id="4" name="Slide Number Placeholder 3">
            <a:extLst>
              <a:ext uri="{FF2B5EF4-FFF2-40B4-BE49-F238E27FC236}">
                <a16:creationId xmlns:a16="http://schemas.microsoft.com/office/drawing/2014/main" id="{5A3C58AA-6CD4-448F-B08F-B42A8B0CBE00}"/>
              </a:ext>
            </a:extLst>
          </p:cNvPr>
          <p:cNvSpPr>
            <a:spLocks noGrp="1"/>
          </p:cNvSpPr>
          <p:nvPr>
            <p:ph type="sldNum" sz="quarter" idx="12"/>
          </p:nvPr>
        </p:nvSpPr>
        <p:spPr/>
        <p:txBody>
          <a:bodyPr/>
          <a:lstStyle/>
          <a:p>
            <a:fld id="{A3FA0A93-60EE-4E9D-852F-604094E61050}" type="slidenum">
              <a:rPr lang="en-US" smtClean="0"/>
              <a:t>31</a:t>
            </a:fld>
            <a:endParaRPr lang="en-US"/>
          </a:p>
        </p:txBody>
      </p:sp>
    </p:spTree>
    <p:extLst>
      <p:ext uri="{BB962C8B-B14F-4D97-AF65-F5344CB8AC3E}">
        <p14:creationId xmlns:p14="http://schemas.microsoft.com/office/powerpoint/2010/main" val="24619670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877839" y="354868"/>
            <a:ext cx="8844094" cy="1143000"/>
          </a:xfrm>
        </p:spPr>
        <p:txBody>
          <a:bodyPr>
            <a:normAutofit/>
          </a:bodyPr>
          <a:lstStyle/>
          <a:p>
            <a:r>
              <a:rPr lang="en-US" sz="3200" dirty="0"/>
              <a:t>Market Concentration &amp; HHIs </a:t>
            </a:r>
            <a:r>
              <a:rPr lang="en-US" dirty="0"/>
              <a:t>(</a:t>
            </a:r>
            <a:r>
              <a:rPr lang="en-US" sz="3200" dirty="0"/>
              <a:t>HMGs § 5.3)</a:t>
            </a:r>
          </a:p>
        </p:txBody>
      </p:sp>
      <p:sp>
        <p:nvSpPr>
          <p:cNvPr id="34819" name="Text Placeholder 5"/>
          <p:cNvSpPr>
            <a:spLocks noGrp="1"/>
          </p:cNvSpPr>
          <p:nvPr>
            <p:ph type="body" idx="1"/>
          </p:nvPr>
        </p:nvSpPr>
        <p:spPr>
          <a:xfrm>
            <a:off x="839788" y="1497868"/>
            <a:ext cx="4428498" cy="823912"/>
          </a:xfrm>
        </p:spPr>
        <p:txBody>
          <a:bodyPr/>
          <a:lstStyle/>
          <a:p>
            <a:r>
              <a:rPr lang="en-US" u="sng" dirty="0"/>
              <a:t>Old School – Concentration Ratio (CR)</a:t>
            </a:r>
          </a:p>
        </p:txBody>
      </p:sp>
      <p:sp>
        <p:nvSpPr>
          <p:cNvPr id="7" name="Content Placeholder 6"/>
          <p:cNvSpPr>
            <a:spLocks noGrp="1"/>
          </p:cNvSpPr>
          <p:nvPr>
            <p:ph sz="half" idx="2"/>
          </p:nvPr>
        </p:nvSpPr>
        <p:spPr>
          <a:xfrm>
            <a:off x="839788" y="2505075"/>
            <a:ext cx="5157787" cy="3367219"/>
          </a:xfrm>
        </p:spPr>
        <p:txBody>
          <a:bodyPr>
            <a:normAutofit/>
          </a:bodyPr>
          <a:lstStyle/>
          <a:p>
            <a:pPr>
              <a:defRPr/>
            </a:pPr>
            <a:r>
              <a:rPr lang="en-US" sz="2400" i="1" dirty="0">
                <a:solidFill>
                  <a:srgbClr val="C00000"/>
                </a:solidFill>
              </a:rPr>
              <a:t>Sum of the shares </a:t>
            </a:r>
            <a:r>
              <a:rPr lang="en-US" sz="2400" dirty="0"/>
              <a:t>of top-N firms</a:t>
            </a:r>
          </a:p>
          <a:p>
            <a:pPr lvl="1">
              <a:defRPr/>
            </a:pPr>
            <a:r>
              <a:rPr lang="en-US" sz="2000" dirty="0"/>
              <a:t>CR4 = a + b + c + d</a:t>
            </a:r>
          </a:p>
          <a:p>
            <a:pPr>
              <a:defRPr/>
            </a:pPr>
            <a:r>
              <a:rPr lang="en-US" sz="2400" dirty="0"/>
              <a:t>CR4 Examples:</a:t>
            </a:r>
          </a:p>
          <a:p>
            <a:pPr marL="914400" lvl="1" indent="-457200">
              <a:buFontTx/>
              <a:buAutoNum type="arabicPeriod"/>
              <a:defRPr/>
            </a:pPr>
            <a:r>
              <a:rPr lang="en-US" sz="2000" dirty="0"/>
              <a:t>20 + 20 + 20 + 20 = 80</a:t>
            </a:r>
            <a:br>
              <a:rPr lang="en-US" sz="2000" dirty="0"/>
            </a:br>
            <a:endParaRPr lang="en-US" sz="2000" dirty="0"/>
          </a:p>
          <a:p>
            <a:pPr marL="914400" lvl="1" indent="-457200">
              <a:buFontTx/>
              <a:buAutoNum type="arabicPeriod"/>
              <a:defRPr/>
            </a:pPr>
            <a:r>
              <a:rPr lang="en-US" sz="2000" dirty="0"/>
              <a:t>50 + 10 + 10 + 10 = 80</a:t>
            </a:r>
            <a:br>
              <a:rPr lang="en-US" sz="2000" dirty="0"/>
            </a:br>
            <a:endParaRPr lang="en-US" sz="2000" dirty="0"/>
          </a:p>
          <a:p>
            <a:pPr marL="457200" indent="-457200">
              <a:buNone/>
              <a:defRPr/>
            </a:pPr>
            <a:r>
              <a:rPr lang="en-US" sz="2400" dirty="0"/>
              <a:t> </a:t>
            </a:r>
            <a:r>
              <a:rPr lang="en-US" sz="2000" i="1" dirty="0">
                <a:solidFill>
                  <a:srgbClr val="C00000"/>
                </a:solidFill>
              </a:rPr>
              <a:t>Same CR4, but are these two markets structural equivalents for competition purposes?</a:t>
            </a:r>
          </a:p>
        </p:txBody>
      </p:sp>
      <p:sp>
        <p:nvSpPr>
          <p:cNvPr id="34821" name="Text Placeholder 7"/>
          <p:cNvSpPr>
            <a:spLocks noGrp="1"/>
          </p:cNvSpPr>
          <p:nvPr>
            <p:ph type="body" sz="quarter" idx="3"/>
          </p:nvPr>
        </p:nvSpPr>
        <p:spPr>
          <a:xfrm>
            <a:off x="6169026" y="1177559"/>
            <a:ext cx="4191001" cy="823912"/>
          </a:xfrm>
        </p:spPr>
        <p:txBody>
          <a:bodyPr/>
          <a:lstStyle/>
          <a:p>
            <a:r>
              <a:rPr lang="en-US" u="sng" dirty="0"/>
              <a:t>HMGs Since 1982 - HHI</a:t>
            </a:r>
          </a:p>
        </p:txBody>
      </p:sp>
      <p:sp>
        <p:nvSpPr>
          <p:cNvPr id="34822" name="Content Placeholder 8"/>
          <p:cNvSpPr>
            <a:spLocks noGrp="1"/>
          </p:cNvSpPr>
          <p:nvPr>
            <p:ph sz="quarter" idx="4"/>
          </p:nvPr>
        </p:nvSpPr>
        <p:spPr>
          <a:xfrm>
            <a:off x="6096000" y="2097158"/>
            <a:ext cx="4837330" cy="3954483"/>
          </a:xfrm>
        </p:spPr>
        <p:txBody>
          <a:bodyPr>
            <a:normAutofit fontScale="92500" lnSpcReduction="20000"/>
          </a:bodyPr>
          <a:lstStyle/>
          <a:p>
            <a:r>
              <a:rPr lang="en-US" sz="2400" b="1" i="1" dirty="0">
                <a:solidFill>
                  <a:srgbClr val="C00000"/>
                </a:solidFill>
              </a:rPr>
              <a:t>Sum of the squares of the shares </a:t>
            </a:r>
            <a:r>
              <a:rPr lang="en-US" sz="2400" dirty="0"/>
              <a:t>of ALL firms:</a:t>
            </a:r>
          </a:p>
          <a:p>
            <a:pPr lvl="1"/>
            <a:r>
              <a:rPr lang="en-US" sz="2000" dirty="0"/>
              <a:t>HHI = a</a:t>
            </a:r>
            <a:r>
              <a:rPr lang="en-US" sz="2000" baseline="30000" dirty="0"/>
              <a:t>2</a:t>
            </a:r>
            <a:r>
              <a:rPr lang="en-US" sz="2000" dirty="0"/>
              <a:t> + b</a:t>
            </a:r>
            <a:r>
              <a:rPr lang="en-US" sz="2000" baseline="30000" dirty="0"/>
              <a:t>2</a:t>
            </a:r>
            <a:r>
              <a:rPr lang="en-US" sz="2000" dirty="0"/>
              <a:t> + c</a:t>
            </a:r>
            <a:r>
              <a:rPr lang="en-US" sz="2000" baseline="30000" dirty="0"/>
              <a:t>2</a:t>
            </a:r>
            <a:r>
              <a:rPr lang="en-US" sz="2000" dirty="0"/>
              <a:t> + d</a:t>
            </a:r>
            <a:r>
              <a:rPr lang="en-US" sz="2000" baseline="30000" dirty="0"/>
              <a:t>2</a:t>
            </a:r>
            <a:r>
              <a:rPr lang="en-US" sz="2000" dirty="0"/>
              <a:t> + e</a:t>
            </a:r>
            <a:r>
              <a:rPr lang="en-US" sz="2000" baseline="30000" dirty="0"/>
              <a:t>2 </a:t>
            </a:r>
            <a:r>
              <a:rPr lang="en-US" sz="2000" dirty="0"/>
              <a:t>+ f</a:t>
            </a:r>
            <a:r>
              <a:rPr lang="en-US" sz="2000" baseline="30000" dirty="0"/>
              <a:t>2</a:t>
            </a:r>
            <a:r>
              <a:rPr lang="en-US" sz="2000" dirty="0"/>
              <a:t> + …</a:t>
            </a:r>
          </a:p>
          <a:p>
            <a:r>
              <a:rPr lang="en-US" sz="2400" dirty="0"/>
              <a:t>Examples:</a:t>
            </a:r>
          </a:p>
          <a:p>
            <a:pPr marL="914400" lvl="1" indent="-457200">
              <a:buFont typeface="+mj-lt"/>
              <a:buAutoNum type="arabicPeriod"/>
            </a:pPr>
            <a:r>
              <a:rPr lang="en-US" sz="2000" dirty="0"/>
              <a:t>20</a:t>
            </a:r>
            <a:r>
              <a:rPr lang="en-US" sz="2000" baseline="30000" dirty="0"/>
              <a:t>2</a:t>
            </a:r>
            <a:r>
              <a:rPr lang="en-US" sz="2000" dirty="0"/>
              <a:t> + 20</a:t>
            </a:r>
            <a:r>
              <a:rPr lang="en-US" sz="2000" baseline="30000" dirty="0"/>
              <a:t>2</a:t>
            </a:r>
            <a:r>
              <a:rPr lang="en-US" sz="2000" dirty="0"/>
              <a:t> + 20</a:t>
            </a:r>
            <a:r>
              <a:rPr lang="en-US" sz="2000" baseline="30000" dirty="0"/>
              <a:t>2</a:t>
            </a:r>
            <a:r>
              <a:rPr lang="en-US" sz="2000" dirty="0"/>
              <a:t> + 20</a:t>
            </a:r>
            <a:r>
              <a:rPr lang="en-US" sz="2000" baseline="30000" dirty="0"/>
              <a:t>2</a:t>
            </a:r>
            <a:r>
              <a:rPr lang="en-US" sz="2000" dirty="0"/>
              <a:t> = 1600</a:t>
            </a:r>
            <a:r>
              <a:rPr lang="en-US" sz="2000" b="1" dirty="0">
                <a:solidFill>
                  <a:srgbClr val="0070C0"/>
                </a:solidFill>
              </a:rPr>
              <a:t>*</a:t>
            </a:r>
            <a:br>
              <a:rPr lang="en-US" sz="2000" dirty="0"/>
            </a:br>
            <a:r>
              <a:rPr lang="en-US" sz="2000" dirty="0"/>
              <a:t>(400+400+400+400 = 1600)</a:t>
            </a:r>
            <a:br>
              <a:rPr lang="en-US" sz="2000" dirty="0"/>
            </a:br>
            <a:endParaRPr lang="en-US" sz="2000" dirty="0"/>
          </a:p>
          <a:p>
            <a:pPr marL="914400" lvl="1" indent="-457200">
              <a:buFont typeface="+mj-lt"/>
              <a:buAutoNum type="arabicPeriod"/>
            </a:pPr>
            <a:r>
              <a:rPr lang="en-US" sz="2000" dirty="0"/>
              <a:t>50</a:t>
            </a:r>
            <a:r>
              <a:rPr lang="en-US" sz="2000" baseline="30000" dirty="0"/>
              <a:t>2</a:t>
            </a:r>
            <a:r>
              <a:rPr lang="en-US" sz="2000" dirty="0"/>
              <a:t> + 10</a:t>
            </a:r>
            <a:r>
              <a:rPr lang="en-US" sz="2000" baseline="30000" dirty="0"/>
              <a:t>2</a:t>
            </a:r>
            <a:r>
              <a:rPr lang="en-US" sz="2000" dirty="0"/>
              <a:t> + 10</a:t>
            </a:r>
            <a:r>
              <a:rPr lang="en-US" sz="2000" baseline="30000" dirty="0"/>
              <a:t>2</a:t>
            </a:r>
            <a:r>
              <a:rPr lang="en-US" sz="2000" dirty="0"/>
              <a:t> + 5</a:t>
            </a:r>
            <a:r>
              <a:rPr lang="en-US" sz="2000" baseline="30000" dirty="0"/>
              <a:t>2 </a:t>
            </a:r>
            <a:r>
              <a:rPr lang="en-US" sz="2000" dirty="0"/>
              <a:t>+5</a:t>
            </a:r>
            <a:r>
              <a:rPr lang="en-US" sz="2000" baseline="30000" dirty="0"/>
              <a:t>2 </a:t>
            </a:r>
            <a:r>
              <a:rPr lang="en-US" sz="2000" dirty="0"/>
              <a:t>= 2750</a:t>
            </a:r>
            <a:r>
              <a:rPr lang="en-US" sz="2000" b="1" dirty="0">
                <a:solidFill>
                  <a:srgbClr val="0070C0"/>
                </a:solidFill>
              </a:rPr>
              <a:t>*</a:t>
            </a:r>
            <a:br>
              <a:rPr lang="en-US" sz="2000" dirty="0"/>
            </a:br>
            <a:r>
              <a:rPr lang="en-US" sz="2000" dirty="0"/>
              <a:t>(2500 +100+100+ 25 +25 = 2750)</a:t>
            </a:r>
          </a:p>
          <a:p>
            <a:pPr>
              <a:buFontTx/>
              <a:buNone/>
            </a:pPr>
            <a:r>
              <a:rPr lang="en-US" sz="2000" i="1" dirty="0">
                <a:solidFill>
                  <a:srgbClr val="C00000"/>
                </a:solidFill>
              </a:rPr>
              <a:t>By “Squaring,” larger firms weighted by more</a:t>
            </a:r>
          </a:p>
          <a:p>
            <a:pPr>
              <a:buFontTx/>
              <a:buNone/>
            </a:pPr>
            <a:endParaRPr lang="en-US" sz="2000" b="1" i="1" dirty="0">
              <a:solidFill>
                <a:srgbClr val="FF0000"/>
              </a:solidFill>
            </a:endParaRPr>
          </a:p>
          <a:p>
            <a:pPr>
              <a:buFontTx/>
              <a:buNone/>
            </a:pPr>
            <a:r>
              <a:rPr lang="en-US" sz="2000" i="1" dirty="0">
                <a:solidFill>
                  <a:srgbClr val="0070C0"/>
                </a:solidFill>
              </a:rPr>
              <a:t>* These HHI examples assume that the remaining 20% of the market are small firms that will not significantly affect the calculation.</a:t>
            </a:r>
          </a:p>
        </p:txBody>
      </p:sp>
      <p:sp>
        <p:nvSpPr>
          <p:cNvPr id="34823" name="Slide Number Placeholder 7"/>
          <p:cNvSpPr>
            <a:spLocks noGrp="1"/>
          </p:cNvSpPr>
          <p:nvPr>
            <p:ph type="sldNum" sz="quarter" idx="12"/>
          </p:nvPr>
        </p:nvSpPr>
        <p:spPr>
          <a:noFill/>
        </p:spPr>
        <p:txBody>
          <a:bodyPr/>
          <a:lstStyle/>
          <a:p>
            <a:fld id="{6BA4C7EE-E519-430C-BD7B-29C290F08360}" type="slidenum">
              <a:rPr lang="en-US" smtClean="0"/>
              <a:pPr/>
              <a:t>32</a:t>
            </a:fld>
            <a:endParaRPr lang="en-US"/>
          </a:p>
        </p:txBody>
      </p:sp>
    </p:spTree>
    <p:extLst>
      <p:ext uri="{BB962C8B-B14F-4D97-AF65-F5344CB8AC3E}">
        <p14:creationId xmlns:p14="http://schemas.microsoft.com/office/powerpoint/2010/main" val="10212894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Box 1"/>
          <p:cNvSpPr txBox="1">
            <a:spLocks noChangeArrowheads="1"/>
          </p:cNvSpPr>
          <p:nvPr/>
        </p:nvSpPr>
        <p:spPr bwMode="auto">
          <a:xfrm>
            <a:off x="4576764" y="292101"/>
            <a:ext cx="2530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latin typeface="Times New Roman" panose="02020603050405020304" pitchFamily="18" charset="0"/>
                <a:cs typeface="Times New Roman" panose="02020603050405020304" pitchFamily="18" charset="0"/>
              </a:rPr>
              <a:t>Figure 5-4:</a:t>
            </a:r>
            <a:endParaRPr lang="en-US" sz="1800" dirty="0">
              <a:latin typeface="Times New Roman" panose="02020603050405020304" pitchFamily="18" charset="0"/>
              <a:cs typeface="Times New Roman" panose="02020603050405020304" pitchFamily="18" charset="0"/>
            </a:endParaRPr>
          </a:p>
          <a:p>
            <a:pPr algn="ctr">
              <a:spcBef>
                <a:spcPct val="0"/>
              </a:spcBef>
              <a:buFontTx/>
              <a:buNone/>
            </a:pPr>
            <a:r>
              <a:rPr lang="en-US" sz="1800" b="1" dirty="0">
                <a:latin typeface="Times New Roman" panose="02020603050405020304" pitchFamily="18" charset="0"/>
                <a:cs typeface="Times New Roman" panose="02020603050405020304" pitchFamily="18" charset="0"/>
              </a:rPr>
              <a:t>Understanding the HHI</a:t>
            </a:r>
            <a:endParaRPr lang="en-US" sz="18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nvGraphicFramePr>
        <p:xfrm>
          <a:off x="323335" y="1755775"/>
          <a:ext cx="5622924" cy="1281112"/>
        </p:xfrm>
        <a:graphic>
          <a:graphicData uri="http://schemas.openxmlformats.org/drawingml/2006/table">
            <a:tbl>
              <a:tblPr firstRow="1" firstCol="1" bandRow="1">
                <a:tableStyleId>{5C22544A-7EE6-4342-B048-85BDC9FD1C3A}</a:tableStyleId>
              </a:tblPr>
              <a:tblGrid>
                <a:gridCol w="1874308">
                  <a:extLst>
                    <a:ext uri="{9D8B030D-6E8A-4147-A177-3AD203B41FA5}">
                      <a16:colId xmlns:a16="http://schemas.microsoft.com/office/drawing/2014/main" val="20000"/>
                    </a:ext>
                  </a:extLst>
                </a:gridCol>
                <a:gridCol w="1874308">
                  <a:extLst>
                    <a:ext uri="{9D8B030D-6E8A-4147-A177-3AD203B41FA5}">
                      <a16:colId xmlns:a16="http://schemas.microsoft.com/office/drawing/2014/main" val="20001"/>
                    </a:ext>
                  </a:extLst>
                </a:gridCol>
                <a:gridCol w="1874308">
                  <a:extLst>
                    <a:ext uri="{9D8B030D-6E8A-4147-A177-3AD203B41FA5}">
                      <a16:colId xmlns:a16="http://schemas.microsoft.com/office/drawing/2014/main" val="20002"/>
                    </a:ext>
                  </a:extLst>
                </a:gridCol>
              </a:tblGrid>
              <a:tr h="183016">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625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10%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3016">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3016">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HHI=2250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2605604" y="1243014"/>
            <a:ext cx="110172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b="1" dirty="0">
                <a:latin typeface="Times New Roman" panose="02020603050405020304" pitchFamily="18" charset="0"/>
                <a:cs typeface="Times New Roman" panose="02020603050405020304" pitchFamily="18" charset="0"/>
              </a:rPr>
              <a:t>Market 1</a:t>
            </a:r>
            <a:endParaRPr lang="en-US" dirty="0">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nvGraphicFramePr>
        <p:xfrm>
          <a:off x="345004" y="3559500"/>
          <a:ext cx="5622924" cy="1463672"/>
        </p:xfrm>
        <a:graphic>
          <a:graphicData uri="http://schemas.openxmlformats.org/drawingml/2006/table">
            <a:tbl>
              <a:tblPr firstRow="1" firstCol="1" bandRow="1">
                <a:tableStyleId>{5C22544A-7EE6-4342-B048-85BDC9FD1C3A}</a:tableStyleId>
              </a:tblPr>
              <a:tblGrid>
                <a:gridCol w="1874308">
                  <a:extLst>
                    <a:ext uri="{9D8B030D-6E8A-4147-A177-3AD203B41FA5}">
                      <a16:colId xmlns:a16="http://schemas.microsoft.com/office/drawing/2014/main" val="20000"/>
                    </a:ext>
                  </a:extLst>
                </a:gridCol>
                <a:gridCol w="1874308">
                  <a:extLst>
                    <a:ext uri="{9D8B030D-6E8A-4147-A177-3AD203B41FA5}">
                      <a16:colId xmlns:a16="http://schemas.microsoft.com/office/drawing/2014/main" val="20001"/>
                    </a:ext>
                  </a:extLst>
                </a:gridCol>
                <a:gridCol w="1874308">
                  <a:extLst>
                    <a:ext uri="{9D8B030D-6E8A-4147-A177-3AD203B41FA5}">
                      <a16:colId xmlns:a16="http://schemas.microsoft.com/office/drawing/2014/main" val="20002"/>
                    </a:ext>
                  </a:extLst>
                </a:gridCol>
              </a:tblGrid>
              <a:tr h="18295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40%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1600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20%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400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400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2959">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F</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82959">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HHI=2550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Rectangle 2"/>
          <p:cNvSpPr>
            <a:spLocks noChangeArrowheads="1"/>
          </p:cNvSpPr>
          <p:nvPr/>
        </p:nvSpPr>
        <p:spPr bwMode="auto">
          <a:xfrm>
            <a:off x="2605604" y="3176588"/>
            <a:ext cx="110172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b="1" dirty="0">
                <a:latin typeface="Times New Roman" panose="02020603050405020304" pitchFamily="18" charset="0"/>
                <a:cs typeface="Times New Roman" panose="02020603050405020304" pitchFamily="18" charset="0"/>
              </a:rPr>
              <a:t>Market 2</a:t>
            </a:r>
            <a:endParaRPr lang="en-US" dirty="0">
              <a:latin typeface="Times New Roman" panose="02020603050405020304" pitchFamily="18" charset="0"/>
              <a:cs typeface="Times New Roman" panose="02020603050405020304" pitchFamily="18" charset="0"/>
            </a:endParaRPr>
          </a:p>
        </p:txBody>
      </p:sp>
      <p:graphicFrame>
        <p:nvGraphicFramePr>
          <p:cNvPr id="10" name="Table 9"/>
          <p:cNvGraphicFramePr>
            <a:graphicFrameLocks noGrp="1"/>
          </p:cNvGraphicFramePr>
          <p:nvPr/>
        </p:nvGraphicFramePr>
        <p:xfrm>
          <a:off x="6255404" y="1804199"/>
          <a:ext cx="5622924" cy="1280160"/>
        </p:xfrm>
        <a:graphic>
          <a:graphicData uri="http://schemas.openxmlformats.org/drawingml/2006/table">
            <a:tbl>
              <a:tblPr firstRow="1" firstCol="1" bandRow="1">
                <a:tableStyleId>{5C22544A-7EE6-4342-B048-85BDC9FD1C3A}</a:tableStyleId>
              </a:tblPr>
              <a:tblGrid>
                <a:gridCol w="1874308">
                  <a:extLst>
                    <a:ext uri="{9D8B030D-6E8A-4147-A177-3AD203B41FA5}">
                      <a16:colId xmlns:a16="http://schemas.microsoft.com/office/drawing/2014/main" val="20000"/>
                    </a:ext>
                  </a:extLst>
                </a:gridCol>
                <a:gridCol w="1874308">
                  <a:extLst>
                    <a:ext uri="{9D8B030D-6E8A-4147-A177-3AD203B41FA5}">
                      <a16:colId xmlns:a16="http://schemas.microsoft.com/office/drawing/2014/main" val="20001"/>
                    </a:ext>
                  </a:extLst>
                </a:gridCol>
                <a:gridCol w="1874308">
                  <a:extLst>
                    <a:ext uri="{9D8B030D-6E8A-4147-A177-3AD203B41FA5}">
                      <a16:colId xmlns:a16="http://schemas.microsoft.com/office/drawing/2014/main" val="20002"/>
                    </a:ext>
                  </a:extLst>
                </a:gridCol>
              </a:tblGrid>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80%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6400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2789">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278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278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2789">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HHI=6500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11" name="Rectangle 3"/>
          <p:cNvSpPr>
            <a:spLocks noChangeArrowheads="1"/>
          </p:cNvSpPr>
          <p:nvPr/>
        </p:nvSpPr>
        <p:spPr bwMode="auto">
          <a:xfrm>
            <a:off x="8643939" y="1361947"/>
            <a:ext cx="110172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defRPr/>
            </a:pPr>
            <a:r>
              <a:rPr lang="en-US" b="1" dirty="0">
                <a:latin typeface="Times New Roman" panose="02020603050405020304" pitchFamily="18" charset="0"/>
                <a:cs typeface="Times New Roman" panose="02020603050405020304" pitchFamily="18" charset="0"/>
              </a:rPr>
              <a:t>Market 3</a:t>
            </a:r>
            <a:endParaRPr lang="en-US" dirty="0">
              <a:latin typeface="Times New Roman" panose="02020603050405020304" pitchFamily="18" charset="0"/>
              <a:cs typeface="Times New Roman" panose="02020603050405020304" pitchFamily="18" charset="0"/>
            </a:endParaRPr>
          </a:p>
        </p:txBody>
      </p:sp>
      <p:sp>
        <p:nvSpPr>
          <p:cNvPr id="69744" name="TextBox 11"/>
          <p:cNvSpPr txBox="1">
            <a:spLocks noChangeArrowheads="1"/>
          </p:cNvSpPr>
          <p:nvPr/>
        </p:nvSpPr>
        <p:spPr bwMode="auto">
          <a:xfrm>
            <a:off x="9448801" y="6324600"/>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pp. 793-94</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33</a:t>
            </a:fld>
            <a:endParaRPr lang="en-US" altLang="en-US" dirty="0"/>
          </a:p>
        </p:txBody>
      </p:sp>
      <p:pic>
        <p:nvPicPr>
          <p:cNvPr id="3" name="Picture 2"/>
          <p:cNvPicPr>
            <a:picLocks noChangeAspect="1"/>
          </p:cNvPicPr>
          <p:nvPr/>
        </p:nvPicPr>
        <p:blipFill>
          <a:blip r:embed="rId2"/>
          <a:stretch>
            <a:fillRect/>
          </a:stretch>
        </p:blipFill>
        <p:spPr>
          <a:xfrm>
            <a:off x="6255404" y="3176588"/>
            <a:ext cx="5645385" cy="1859441"/>
          </a:xfrm>
          <a:prstGeom prst="rect">
            <a:avLst/>
          </a:prstGeom>
        </p:spPr>
      </p:pic>
      <p:sp>
        <p:nvSpPr>
          <p:cNvPr id="6" name="TextBox 5"/>
          <p:cNvSpPr txBox="1"/>
          <p:nvPr/>
        </p:nvSpPr>
        <p:spPr>
          <a:xfrm>
            <a:off x="4450597" y="3016700"/>
            <a:ext cx="1085554" cy="307777"/>
          </a:xfrm>
          <a:prstGeom prst="rect">
            <a:avLst/>
          </a:prstGeom>
          <a:noFill/>
        </p:spPr>
        <p:txBody>
          <a:bodyPr wrap="none" rtlCol="0">
            <a:spAutoFit/>
          </a:bodyPr>
          <a:lstStyle/>
          <a:p>
            <a:r>
              <a:rPr lang="en-US" sz="1400" b="1" dirty="0">
                <a:latin typeface="Times New Roman" panose="02020603050405020304" pitchFamily="18" charset="0"/>
                <a:cs typeface="Times New Roman" panose="02020603050405020304" pitchFamily="18" charset="0"/>
              </a:rPr>
              <a:t>HHI = 2550</a:t>
            </a:r>
          </a:p>
        </p:txBody>
      </p:sp>
      <p:sp>
        <p:nvSpPr>
          <p:cNvPr id="15" name="TextBox 14"/>
          <p:cNvSpPr txBox="1"/>
          <p:nvPr/>
        </p:nvSpPr>
        <p:spPr>
          <a:xfrm>
            <a:off x="353889" y="5225142"/>
            <a:ext cx="5605154" cy="830997"/>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(p. 792): “markets 1 and 2 have a different number of firms and a different structure… but their market concentration is summarized by the same HHI number.” </a:t>
            </a:r>
          </a:p>
        </p:txBody>
      </p:sp>
      <p:sp>
        <p:nvSpPr>
          <p:cNvPr id="16" name="TextBox 15"/>
          <p:cNvSpPr txBox="1"/>
          <p:nvPr/>
        </p:nvSpPr>
        <p:spPr>
          <a:xfrm>
            <a:off x="6636860" y="5348252"/>
            <a:ext cx="4882472" cy="584775"/>
          </a:xfrm>
          <a:prstGeom prst="rect">
            <a:avLst/>
          </a:prstGeom>
          <a:noFill/>
        </p:spPr>
        <p:txBody>
          <a:bodyPr wrap="square" rtlCol="0">
            <a:spAutoFit/>
          </a:bodyPr>
          <a:lstStyle/>
          <a:p>
            <a:pPr algn="ctr"/>
            <a:r>
              <a:rPr lang="en-US" sz="1600" dirty="0">
                <a:latin typeface="Times New Roman" panose="02020603050405020304" pitchFamily="18" charset="0"/>
                <a:cs typeface="Times New Roman" panose="02020603050405020304" pitchFamily="18" charset="0"/>
              </a:rPr>
              <a:t>(p. 792): “markets 3 and 4 have the same number of firms, but very different HHIs.”</a:t>
            </a:r>
          </a:p>
        </p:txBody>
      </p:sp>
    </p:spTree>
    <p:extLst>
      <p:ext uri="{BB962C8B-B14F-4D97-AF65-F5344CB8AC3E}">
        <p14:creationId xmlns:p14="http://schemas.microsoft.com/office/powerpoint/2010/main" val="20286367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93" name="TextBox 8"/>
          <p:cNvSpPr txBox="1">
            <a:spLocks noChangeArrowheads="1"/>
          </p:cNvSpPr>
          <p:nvPr/>
        </p:nvSpPr>
        <p:spPr bwMode="auto">
          <a:xfrm>
            <a:off x="4086569" y="596601"/>
            <a:ext cx="3825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dirty="0">
                <a:latin typeface="Times New Roman" panose="02020603050405020304" pitchFamily="18" charset="0"/>
                <a:cs typeface="Times New Roman" panose="02020603050405020304" pitchFamily="18" charset="0"/>
              </a:rPr>
              <a:t>Calculating the Effect of a Merger on the HHI: </a:t>
            </a:r>
          </a:p>
          <a:p>
            <a:pPr algn="ctr">
              <a:spcBef>
                <a:spcPct val="0"/>
              </a:spcBef>
              <a:buFontTx/>
              <a:buNone/>
            </a:pPr>
            <a:r>
              <a:rPr lang="en-US" sz="1400" b="1" dirty="0">
                <a:latin typeface="Times New Roman" panose="02020603050405020304" pitchFamily="18" charset="0"/>
                <a:cs typeface="Times New Roman" panose="02020603050405020304" pitchFamily="18" charset="0"/>
              </a:rPr>
              <a:t>Two Examples from Market 1</a:t>
            </a:r>
            <a:endParaRPr lang="en-US" sz="1400" dirty="0">
              <a:latin typeface="Times New Roman" panose="02020603050405020304" pitchFamily="18" charset="0"/>
              <a:cs typeface="Times New Roman" panose="02020603050405020304"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284450226"/>
              </p:ext>
            </p:extLst>
          </p:nvPr>
        </p:nvGraphicFramePr>
        <p:xfrm>
          <a:off x="376581" y="2150075"/>
          <a:ext cx="5622925" cy="1646130"/>
        </p:xfrm>
        <a:graphic>
          <a:graphicData uri="http://schemas.openxmlformats.org/drawingml/2006/table">
            <a:tbl>
              <a:tblPr firstRow="1" firstCol="1" bandRow="1">
                <a:tableStyleId>{5C22544A-7EE6-4342-B048-85BDC9FD1C3A}</a:tableStyleId>
              </a:tblPr>
              <a:tblGrid>
                <a:gridCol w="1124458">
                  <a:extLst>
                    <a:ext uri="{9D8B030D-6E8A-4147-A177-3AD203B41FA5}">
                      <a16:colId xmlns:a16="http://schemas.microsoft.com/office/drawing/2014/main" val="20000"/>
                    </a:ext>
                  </a:extLst>
                </a:gridCol>
                <a:gridCol w="1124458">
                  <a:extLst>
                    <a:ext uri="{9D8B030D-6E8A-4147-A177-3AD203B41FA5}">
                      <a16:colId xmlns:a16="http://schemas.microsoft.com/office/drawing/2014/main" val="20001"/>
                    </a:ext>
                  </a:extLst>
                </a:gridCol>
                <a:gridCol w="1124458">
                  <a:extLst>
                    <a:ext uri="{9D8B030D-6E8A-4147-A177-3AD203B41FA5}">
                      <a16:colId xmlns:a16="http://schemas.microsoft.com/office/drawing/2014/main" val="20002"/>
                    </a:ext>
                  </a:extLst>
                </a:gridCol>
                <a:gridCol w="1124458">
                  <a:extLst>
                    <a:ext uri="{9D8B030D-6E8A-4147-A177-3AD203B41FA5}">
                      <a16:colId xmlns:a16="http://schemas.microsoft.com/office/drawing/2014/main" val="20003"/>
                    </a:ext>
                  </a:extLst>
                </a:gridCol>
                <a:gridCol w="1125093">
                  <a:extLst>
                    <a:ext uri="{9D8B030D-6E8A-4147-A177-3AD203B41FA5}">
                      <a16:colId xmlns:a16="http://schemas.microsoft.com/office/drawing/2014/main" val="20004"/>
                    </a:ext>
                  </a:extLst>
                </a:gridCol>
              </a:tblGrid>
              <a:tr h="510647">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Firm</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Pre-Merger 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Pre-Merger 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Post-Merger Market Share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Post-Merger Market Share Squared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A</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B</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rgbClr val="00B0F0"/>
                          </a:solidFill>
                          <a:effectLst/>
                          <a:latin typeface="Times New Roman" charset="0"/>
                          <a:ea typeface="Times New Roman" charset="0"/>
                          <a:cs typeface="Times New Roman" charset="0"/>
                        </a:rPr>
                        <a:t>30%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900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C</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chemeClr val="tx1"/>
                          </a:solidFill>
                          <a:effectLst/>
                          <a:latin typeface="Times New Roman" charset="0"/>
                          <a:ea typeface="Times New Roman" charset="0"/>
                          <a:cs typeface="Times New Roman" charset="0"/>
                        </a:rPr>
                        <a:t>625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rgbClr val="00B0F0"/>
                          </a:solidFill>
                          <a:effectLst/>
                          <a:latin typeface="Times New Roman" charset="0"/>
                          <a:ea typeface="Times New Roman" charset="0"/>
                          <a:cs typeface="Times New Roman" charset="0"/>
                        </a:rPr>
                        <a:t>35%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1225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D</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rgbClr val="00B0F0"/>
                          </a:solidFill>
                          <a:effectLst/>
                          <a:latin typeface="Times New Roman" charset="0"/>
                          <a:ea typeface="Times New Roman" charset="0"/>
                          <a:cs typeface="Times New Roman" charset="0"/>
                        </a:rPr>
                        <a:t>--</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82915">
                <a:tc>
                  <a:txBody>
                    <a:bodyPr/>
                    <a:lstStyle/>
                    <a:p>
                      <a:pPr marL="0" marR="0" algn="ctr">
                        <a:spcBef>
                          <a:spcPts val="0"/>
                        </a:spcBef>
                        <a:spcAft>
                          <a:spcPts val="0"/>
                        </a:spcAft>
                      </a:pPr>
                      <a:r>
                        <a:rPr lang="en-US" sz="1200" b="0" dirty="0">
                          <a:solidFill>
                            <a:schemeClr val="tx1"/>
                          </a:solidFill>
                          <a:effectLst/>
                          <a:latin typeface="Times New Roman" charset="0"/>
                          <a:ea typeface="Times New Roman" charset="0"/>
                          <a:cs typeface="Times New Roman" charset="0"/>
                        </a:rPr>
                        <a:t>E</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chemeClr val="tx1"/>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solidFill>
                            <a:srgbClr val="00B0F0"/>
                          </a:solidFill>
                          <a:effectLst/>
                          <a:latin typeface="Times New Roman" charset="0"/>
                          <a:ea typeface="Times New Roman" charset="0"/>
                          <a:cs typeface="Times New Roman" charset="0"/>
                        </a:rPr>
                        <a:t>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solidFill>
                            <a:srgbClr val="00B0F0"/>
                          </a:solidFill>
                          <a:effectLst/>
                          <a:latin typeface="Times New Roman" charset="0"/>
                          <a:ea typeface="Times New Roman" charset="0"/>
                          <a:cs typeface="Times New Roman" charset="0"/>
                        </a:rPr>
                        <a:t>25</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182915">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Total</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100% </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chemeClr val="tx1"/>
                          </a:solidFill>
                          <a:effectLst/>
                          <a:latin typeface="Times New Roman" charset="0"/>
                          <a:ea typeface="Times New Roman" charset="0"/>
                          <a:cs typeface="Times New Roman" charset="0"/>
                        </a:rPr>
                        <a:t>HHI=2550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rgbClr val="00B0F0"/>
                          </a:solidFill>
                          <a:effectLst/>
                          <a:latin typeface="Times New Roman" charset="0"/>
                          <a:ea typeface="Times New Roman" charset="0"/>
                          <a:cs typeface="Times New Roman" charset="0"/>
                        </a:rPr>
                        <a:t>100%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b="1" dirty="0">
                          <a:solidFill>
                            <a:srgbClr val="00B0F0"/>
                          </a:solidFill>
                          <a:effectLst/>
                          <a:latin typeface="Times New Roman" charset="0"/>
                          <a:ea typeface="Times New Roman" charset="0"/>
                          <a:cs typeface="Times New Roman" charset="0"/>
                        </a:rPr>
                        <a:t>HHI=3050</a:t>
                      </a:r>
                    </a:p>
                  </a:txBody>
                  <a:tcPr marL="68572" marR="6857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70744" name="TextBox 11"/>
          <p:cNvSpPr txBox="1">
            <a:spLocks noChangeArrowheads="1"/>
          </p:cNvSpPr>
          <p:nvPr/>
        </p:nvSpPr>
        <p:spPr bwMode="auto">
          <a:xfrm>
            <a:off x="300381" y="4381326"/>
            <a:ext cx="5622926" cy="1169551"/>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400" b="1" dirty="0">
                <a:solidFill>
                  <a:srgbClr val="C00000"/>
                </a:solidFill>
                <a:latin typeface="Times New Roman" panose="02020603050405020304" pitchFamily="18" charset="0"/>
                <a:cs typeface="Times New Roman" panose="02020603050405020304" pitchFamily="18" charset="0"/>
              </a:rPr>
              <a:t>Notes:</a:t>
            </a:r>
          </a:p>
          <a:p>
            <a:pPr>
              <a:spcBef>
                <a:spcPct val="0"/>
              </a:spcBef>
              <a:buFontTx/>
              <a:buNone/>
            </a:pPr>
            <a:r>
              <a:rPr lang="en-US" sz="1400" b="1" dirty="0">
                <a:solidFill>
                  <a:srgbClr val="C00000"/>
                </a:solidFill>
                <a:latin typeface="Times New Roman" panose="02020603050405020304" pitchFamily="18" charset="0"/>
                <a:cs typeface="Times New Roman" panose="02020603050405020304" pitchFamily="18" charset="0"/>
              </a:rPr>
              <a:t>Change in HHI from merger (also called “delta HHI” or “ΔHHI”): 3050-2550 = 500</a:t>
            </a:r>
          </a:p>
          <a:p>
            <a:pPr>
              <a:spcBef>
                <a:spcPct val="0"/>
              </a:spcBef>
              <a:buFontTx/>
              <a:buNone/>
            </a:pPr>
            <a:r>
              <a:rPr lang="en-US" sz="1400" b="1" dirty="0">
                <a:solidFill>
                  <a:srgbClr val="C00000"/>
                </a:solidFill>
                <a:latin typeface="Times New Roman" panose="02020603050405020304" pitchFamily="18" charset="0"/>
                <a:cs typeface="Times New Roman" panose="02020603050405020304" pitchFamily="18" charset="0"/>
              </a:rPr>
              <a:t>Alternate calculation method for change in HHI (double the product of the merging firms’ market shares): ΔHHI = 2(25)(10) = 500.</a:t>
            </a:r>
          </a:p>
        </p:txBody>
      </p:sp>
      <p:sp>
        <p:nvSpPr>
          <p:cNvPr id="70745" name="TextBox 12"/>
          <p:cNvSpPr txBox="1">
            <a:spLocks noChangeArrowheads="1"/>
          </p:cNvSpPr>
          <p:nvPr/>
        </p:nvSpPr>
        <p:spPr bwMode="auto">
          <a:xfrm>
            <a:off x="9601201" y="6324600"/>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pp. 794-95</a:t>
            </a:r>
          </a:p>
        </p:txBody>
      </p:sp>
      <p:sp>
        <p:nvSpPr>
          <p:cNvPr id="70746" name="TextBox 1"/>
          <p:cNvSpPr txBox="1">
            <a:spLocks noChangeArrowheads="1"/>
          </p:cNvSpPr>
          <p:nvPr/>
        </p:nvSpPr>
        <p:spPr bwMode="auto">
          <a:xfrm>
            <a:off x="300380" y="1840515"/>
            <a:ext cx="25703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200" b="1" dirty="0">
                <a:solidFill>
                  <a:srgbClr val="00B0F0"/>
                </a:solidFill>
                <a:latin typeface="Times New Roman" panose="02020603050405020304" pitchFamily="18" charset="0"/>
                <a:cs typeface="Times New Roman" panose="02020603050405020304" pitchFamily="18" charset="0"/>
              </a:rPr>
              <a:t>Example 1: Firm C acquires Firm D</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34</a:t>
            </a:fld>
            <a:endParaRPr lang="en-US" altLang="en-US" dirty="0"/>
          </a:p>
        </p:txBody>
      </p:sp>
      <p:pic>
        <p:nvPicPr>
          <p:cNvPr id="5" name="Picture 4"/>
          <p:cNvPicPr>
            <a:picLocks noChangeAspect="1"/>
          </p:cNvPicPr>
          <p:nvPr/>
        </p:nvPicPr>
        <p:blipFill>
          <a:blip r:embed="rId2"/>
          <a:stretch>
            <a:fillRect/>
          </a:stretch>
        </p:blipFill>
        <p:spPr>
          <a:xfrm>
            <a:off x="6087020" y="1849942"/>
            <a:ext cx="5718544" cy="2048434"/>
          </a:xfrm>
          <a:prstGeom prst="rect">
            <a:avLst/>
          </a:prstGeom>
        </p:spPr>
      </p:pic>
      <p:pic>
        <p:nvPicPr>
          <p:cNvPr id="7" name="Picture 6"/>
          <p:cNvPicPr>
            <a:picLocks noChangeAspect="1"/>
          </p:cNvPicPr>
          <p:nvPr/>
        </p:nvPicPr>
        <p:blipFill>
          <a:blip r:embed="rId3"/>
          <a:stretch>
            <a:fillRect/>
          </a:stretch>
        </p:blipFill>
        <p:spPr>
          <a:xfrm>
            <a:off x="6128584" y="4434895"/>
            <a:ext cx="5895430" cy="1062405"/>
          </a:xfrm>
          <a:prstGeom prst="rect">
            <a:avLst/>
          </a:prstGeom>
          <a:ln w="28575">
            <a:solidFill>
              <a:srgbClr val="7030A0"/>
            </a:solidFill>
          </a:ln>
        </p:spPr>
      </p:pic>
    </p:spTree>
    <p:extLst>
      <p:ext uri="{BB962C8B-B14F-4D97-AF65-F5344CB8AC3E}">
        <p14:creationId xmlns:p14="http://schemas.microsoft.com/office/powerpoint/2010/main" val="15600823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2"/>
          <p:cNvSpPr>
            <a:spLocks noGrp="1"/>
          </p:cNvSpPr>
          <p:nvPr>
            <p:ph type="sldNum" sz="quarter" idx="12"/>
          </p:nvPr>
        </p:nvSpPr>
        <p:spPr>
          <a:xfrm>
            <a:off x="609600" y="6245225"/>
            <a:ext cx="2844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l">
              <a:spcBef>
                <a:spcPct val="0"/>
              </a:spcBef>
              <a:buFontTx/>
              <a:buNone/>
            </a:pPr>
            <a:fld id="{EA3FDE81-5866-40D7-88D2-A55C63AF920A}" type="slidenum">
              <a:rPr lang="en-US" altLang="en-US" sz="1400" smtClean="0"/>
              <a:pPr algn="l">
                <a:spcBef>
                  <a:spcPct val="0"/>
                </a:spcBef>
                <a:buFontTx/>
                <a:buNone/>
              </a:pPr>
              <a:t>35</a:t>
            </a:fld>
            <a:endParaRPr lang="en-US" altLang="en-US" sz="1400"/>
          </a:p>
        </p:txBody>
      </p:sp>
      <p:sp>
        <p:nvSpPr>
          <p:cNvPr id="43011" name="Rectangle 2"/>
          <p:cNvSpPr>
            <a:spLocks noChangeArrowheads="1"/>
          </p:cNvSpPr>
          <p:nvPr/>
        </p:nvSpPr>
        <p:spPr bwMode="auto">
          <a:xfrm>
            <a:off x="2844800" y="1454944"/>
            <a:ext cx="6604000" cy="4191000"/>
          </a:xfrm>
          <a:prstGeom prst="rect">
            <a:avLst/>
          </a:prstGeom>
          <a:solidFill>
            <a:srgbClr val="33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3012" name="Rectangle 3"/>
          <p:cNvSpPr>
            <a:spLocks noGrp="1" noChangeArrowheads="1"/>
          </p:cNvSpPr>
          <p:nvPr>
            <p:ph type="title"/>
          </p:nvPr>
        </p:nvSpPr>
        <p:spPr>
          <a:xfrm>
            <a:off x="79781" y="145479"/>
            <a:ext cx="11587940" cy="622300"/>
          </a:xfrm>
        </p:spPr>
        <p:txBody>
          <a:bodyPr>
            <a:normAutofit fontScale="90000"/>
          </a:bodyPr>
          <a:lstStyle/>
          <a:p>
            <a:r>
              <a:rPr lang="en-US" altLang="en-US" sz="3200" dirty="0">
                <a:latin typeface="Times New Roman" pitchFamily="18" charset="0"/>
                <a:cs typeface="Times New Roman" pitchFamily="18" charset="0"/>
              </a:rPr>
              <a:t>2010 HMGs HHI Regions: Safe Harbor and </a:t>
            </a:r>
            <a:br>
              <a:rPr lang="en-US" altLang="en-US" sz="3200" dirty="0">
                <a:latin typeface="Times New Roman" pitchFamily="18" charset="0"/>
                <a:cs typeface="Times New Roman" pitchFamily="18" charset="0"/>
              </a:rPr>
            </a:br>
            <a:r>
              <a:rPr lang="en-US" altLang="en-US" sz="3200" dirty="0">
                <a:latin typeface="Times New Roman" pitchFamily="18" charset="0"/>
                <a:cs typeface="Times New Roman" pitchFamily="18" charset="0"/>
              </a:rPr>
              <a:t>Anticompetitive Presumption</a:t>
            </a:r>
          </a:p>
        </p:txBody>
      </p:sp>
      <p:sp>
        <p:nvSpPr>
          <p:cNvPr id="43013" name="Text Box 4"/>
          <p:cNvSpPr txBox="1">
            <a:spLocks noChangeArrowheads="1"/>
          </p:cNvSpPr>
          <p:nvPr/>
        </p:nvSpPr>
        <p:spPr bwMode="auto">
          <a:xfrm>
            <a:off x="1949638" y="1406525"/>
            <a:ext cx="7489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200" b="1"/>
              <a:t>Change</a:t>
            </a:r>
          </a:p>
          <a:p>
            <a:pPr algn="ctr" eaLnBrk="1" hangingPunct="1">
              <a:spcBef>
                <a:spcPct val="0"/>
              </a:spcBef>
              <a:buFontTx/>
              <a:buNone/>
            </a:pPr>
            <a:r>
              <a:rPr lang="en-US" altLang="en-US" sz="1200" b="1"/>
              <a:t>in HHI</a:t>
            </a:r>
          </a:p>
        </p:txBody>
      </p:sp>
      <p:sp>
        <p:nvSpPr>
          <p:cNvPr id="43014" name="Text Box 5"/>
          <p:cNvSpPr txBox="1">
            <a:spLocks noChangeArrowheads="1"/>
          </p:cNvSpPr>
          <p:nvPr/>
        </p:nvSpPr>
        <p:spPr bwMode="auto">
          <a:xfrm>
            <a:off x="8843613" y="5715001"/>
            <a:ext cx="69602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200" b="1"/>
              <a:t>Post-</a:t>
            </a:r>
          </a:p>
          <a:p>
            <a:pPr algn="ctr" eaLnBrk="1" hangingPunct="1">
              <a:spcBef>
                <a:spcPct val="0"/>
              </a:spcBef>
              <a:buFontTx/>
              <a:buNone/>
            </a:pPr>
            <a:r>
              <a:rPr lang="en-US" altLang="en-US" sz="1200" b="1"/>
              <a:t>Merger</a:t>
            </a:r>
          </a:p>
          <a:p>
            <a:pPr algn="ctr" eaLnBrk="1" hangingPunct="1">
              <a:spcBef>
                <a:spcPct val="0"/>
              </a:spcBef>
              <a:buFontTx/>
              <a:buNone/>
            </a:pPr>
            <a:r>
              <a:rPr lang="en-US" altLang="en-US" sz="1200" b="1"/>
              <a:t>HHI</a:t>
            </a:r>
          </a:p>
        </p:txBody>
      </p:sp>
      <p:sp>
        <p:nvSpPr>
          <p:cNvPr id="43015" name="Line 6"/>
          <p:cNvSpPr>
            <a:spLocks noChangeShapeType="1"/>
          </p:cNvSpPr>
          <p:nvPr/>
        </p:nvSpPr>
        <p:spPr bwMode="auto">
          <a:xfrm>
            <a:off x="7842251" y="5715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6" name="Line 7"/>
          <p:cNvSpPr>
            <a:spLocks noChangeShapeType="1"/>
          </p:cNvSpPr>
          <p:nvPr/>
        </p:nvSpPr>
        <p:spPr bwMode="auto">
          <a:xfrm>
            <a:off x="5949965" y="5710554"/>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7" name="Text Box 8"/>
          <p:cNvSpPr txBox="1">
            <a:spLocks noChangeArrowheads="1"/>
          </p:cNvSpPr>
          <p:nvPr/>
        </p:nvSpPr>
        <p:spPr bwMode="auto">
          <a:xfrm>
            <a:off x="5731381" y="5968226"/>
            <a:ext cx="5245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dirty="0"/>
              <a:t>1500</a:t>
            </a:r>
          </a:p>
        </p:txBody>
      </p:sp>
      <p:sp>
        <p:nvSpPr>
          <p:cNvPr id="43018" name="Text Box 9"/>
          <p:cNvSpPr txBox="1">
            <a:spLocks noChangeArrowheads="1"/>
          </p:cNvSpPr>
          <p:nvPr/>
        </p:nvSpPr>
        <p:spPr bwMode="auto">
          <a:xfrm>
            <a:off x="7579999" y="5989766"/>
            <a:ext cx="5245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dirty="0"/>
              <a:t>2500</a:t>
            </a:r>
          </a:p>
        </p:txBody>
      </p:sp>
      <p:sp>
        <p:nvSpPr>
          <p:cNvPr id="43019" name="Line 10"/>
          <p:cNvSpPr>
            <a:spLocks noChangeShapeType="1"/>
          </p:cNvSpPr>
          <p:nvPr/>
        </p:nvSpPr>
        <p:spPr bwMode="auto">
          <a:xfrm rot="5400000">
            <a:off x="2732126" y="4302725"/>
            <a:ext cx="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0" name="Line 11"/>
          <p:cNvSpPr>
            <a:spLocks noChangeShapeType="1"/>
          </p:cNvSpPr>
          <p:nvPr/>
        </p:nvSpPr>
        <p:spPr bwMode="auto">
          <a:xfrm rot="5400000">
            <a:off x="2698561" y="2853124"/>
            <a:ext cx="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1" name="Text Box 12"/>
          <p:cNvSpPr txBox="1">
            <a:spLocks noChangeArrowheads="1"/>
          </p:cNvSpPr>
          <p:nvPr/>
        </p:nvSpPr>
        <p:spPr bwMode="auto">
          <a:xfrm>
            <a:off x="2064575" y="4339660"/>
            <a:ext cx="4395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100</a:t>
            </a:r>
          </a:p>
        </p:txBody>
      </p:sp>
      <p:sp>
        <p:nvSpPr>
          <p:cNvPr id="43022" name="Text Box 13"/>
          <p:cNvSpPr txBox="1">
            <a:spLocks noChangeArrowheads="1"/>
          </p:cNvSpPr>
          <p:nvPr/>
        </p:nvSpPr>
        <p:spPr bwMode="auto">
          <a:xfrm>
            <a:off x="2032001" y="2867025"/>
            <a:ext cx="4395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200</a:t>
            </a:r>
          </a:p>
        </p:txBody>
      </p:sp>
      <p:sp>
        <p:nvSpPr>
          <p:cNvPr id="43023" name="Rectangle 14"/>
          <p:cNvSpPr>
            <a:spLocks noChangeArrowheads="1"/>
          </p:cNvSpPr>
          <p:nvPr/>
        </p:nvSpPr>
        <p:spPr bwMode="auto">
          <a:xfrm>
            <a:off x="5867398" y="1444059"/>
            <a:ext cx="3562349" cy="3011065"/>
          </a:xfrm>
          <a:prstGeom prst="rect">
            <a:avLst/>
          </a:prstGeom>
          <a:solidFill>
            <a:srgbClr val="FFFF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3024" name="Rectangle 15"/>
          <p:cNvSpPr>
            <a:spLocks noChangeArrowheads="1"/>
          </p:cNvSpPr>
          <p:nvPr/>
        </p:nvSpPr>
        <p:spPr bwMode="auto">
          <a:xfrm>
            <a:off x="7667624" y="1468429"/>
            <a:ext cx="1762123" cy="1443037"/>
          </a:xfrm>
          <a:prstGeom prst="rect">
            <a:avLst/>
          </a:prstGeom>
          <a:solidFill>
            <a:srgbClr val="FF00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dirty="0"/>
          </a:p>
        </p:txBody>
      </p:sp>
      <p:sp>
        <p:nvSpPr>
          <p:cNvPr id="43025" name="Line 16"/>
          <p:cNvSpPr>
            <a:spLocks noChangeShapeType="1"/>
          </p:cNvSpPr>
          <p:nvPr/>
        </p:nvSpPr>
        <p:spPr bwMode="auto">
          <a:xfrm flipV="1">
            <a:off x="2884526" y="5629434"/>
            <a:ext cx="6896475" cy="1651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3026" name="Line 17"/>
          <p:cNvSpPr>
            <a:spLocks noChangeShapeType="1"/>
          </p:cNvSpPr>
          <p:nvPr/>
        </p:nvSpPr>
        <p:spPr bwMode="auto">
          <a:xfrm flipH="1" flipV="1">
            <a:off x="2844800" y="1371600"/>
            <a:ext cx="19051" cy="43576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TextBox 2">
            <a:extLst>
              <a:ext uri="{FF2B5EF4-FFF2-40B4-BE49-F238E27FC236}">
                <a16:creationId xmlns:a16="http://schemas.microsoft.com/office/drawing/2014/main" id="{B3D628D3-24C4-46A1-B993-BF1E1969DC6A}"/>
              </a:ext>
            </a:extLst>
          </p:cNvPr>
          <p:cNvSpPr txBox="1"/>
          <p:nvPr/>
        </p:nvSpPr>
        <p:spPr>
          <a:xfrm>
            <a:off x="3665343" y="3144024"/>
            <a:ext cx="914400" cy="707886"/>
          </a:xfrm>
          <a:prstGeom prst="rect">
            <a:avLst/>
          </a:prstGeom>
          <a:noFill/>
        </p:spPr>
        <p:txBody>
          <a:bodyPr wrap="square" rtlCol="0">
            <a:spAutoFit/>
          </a:bodyPr>
          <a:lstStyle/>
          <a:p>
            <a:r>
              <a:rPr lang="en-US" sz="2000" dirty="0"/>
              <a:t>Safe Harbor</a:t>
            </a:r>
          </a:p>
        </p:txBody>
      </p:sp>
      <p:sp>
        <p:nvSpPr>
          <p:cNvPr id="4" name="TextBox 3">
            <a:extLst>
              <a:ext uri="{FF2B5EF4-FFF2-40B4-BE49-F238E27FC236}">
                <a16:creationId xmlns:a16="http://schemas.microsoft.com/office/drawing/2014/main" id="{1C6DFE52-E483-4EDA-85A1-2B11E1B2DD10}"/>
              </a:ext>
            </a:extLst>
          </p:cNvPr>
          <p:cNvSpPr txBox="1"/>
          <p:nvPr/>
        </p:nvSpPr>
        <p:spPr>
          <a:xfrm>
            <a:off x="7667625" y="1760606"/>
            <a:ext cx="1936750" cy="707886"/>
          </a:xfrm>
          <a:prstGeom prst="rect">
            <a:avLst/>
          </a:prstGeom>
          <a:noFill/>
        </p:spPr>
        <p:txBody>
          <a:bodyPr wrap="square" rtlCol="0">
            <a:spAutoFit/>
          </a:bodyPr>
          <a:lstStyle/>
          <a:p>
            <a:r>
              <a:rPr lang="en-US" sz="2000" dirty="0"/>
              <a:t>Anticompetitive </a:t>
            </a:r>
          </a:p>
          <a:p>
            <a:r>
              <a:rPr lang="en-US" sz="2000" dirty="0"/>
              <a:t>Presumption</a:t>
            </a:r>
          </a:p>
        </p:txBody>
      </p:sp>
      <p:sp>
        <p:nvSpPr>
          <p:cNvPr id="5" name="TextBox 4">
            <a:extLst>
              <a:ext uri="{FF2B5EF4-FFF2-40B4-BE49-F238E27FC236}">
                <a16:creationId xmlns:a16="http://schemas.microsoft.com/office/drawing/2014/main" id="{240421A9-759D-46EF-973F-B4720CA4307E}"/>
              </a:ext>
            </a:extLst>
          </p:cNvPr>
          <p:cNvSpPr txBox="1"/>
          <p:nvPr/>
        </p:nvSpPr>
        <p:spPr>
          <a:xfrm>
            <a:off x="6475218" y="2981236"/>
            <a:ext cx="1367034" cy="1015663"/>
          </a:xfrm>
          <a:prstGeom prst="rect">
            <a:avLst/>
          </a:prstGeom>
          <a:noFill/>
        </p:spPr>
        <p:txBody>
          <a:bodyPr wrap="square" rtlCol="0">
            <a:spAutoFit/>
          </a:bodyPr>
          <a:lstStyle/>
          <a:p>
            <a:r>
              <a:rPr lang="en-US" sz="2000" dirty="0"/>
              <a:t>Requires Further Analysis</a:t>
            </a:r>
          </a:p>
        </p:txBody>
      </p:sp>
      <p:cxnSp>
        <p:nvCxnSpPr>
          <p:cNvPr id="6" name="Straight Connector 5"/>
          <p:cNvCxnSpPr/>
          <p:nvPr/>
        </p:nvCxnSpPr>
        <p:spPr>
          <a:xfrm>
            <a:off x="2863851" y="4455125"/>
            <a:ext cx="30513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5899281" y="4478160"/>
            <a:ext cx="42216" cy="1251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19FF156-B2B9-460A-AC07-05BC26BB3312}"/>
              </a:ext>
            </a:extLst>
          </p:cNvPr>
          <p:cNvSpPr txBox="1"/>
          <p:nvPr/>
        </p:nvSpPr>
        <p:spPr>
          <a:xfrm>
            <a:off x="8843613" y="250121"/>
            <a:ext cx="2972208" cy="923330"/>
          </a:xfrm>
          <a:prstGeom prst="rect">
            <a:avLst/>
          </a:prstGeom>
          <a:noFill/>
          <a:ln w="57150">
            <a:solidFill>
              <a:srgbClr val="0070C0"/>
            </a:solidFill>
          </a:ln>
        </p:spPr>
        <p:txBody>
          <a:bodyPr wrap="square" rtlCol="0">
            <a:spAutoFit/>
          </a:bodyPr>
          <a:lstStyle/>
          <a:p>
            <a:pPr algn="ctr"/>
            <a:r>
              <a:rPr lang="en-US" b="1" dirty="0">
                <a:solidFill>
                  <a:srgbClr val="0070C0"/>
                </a:solidFill>
              </a:rPr>
              <a:t>1992 HMGs had Red zone at &gt;1800/100 and </a:t>
            </a:r>
          </a:p>
          <a:p>
            <a:pPr algn="ctr"/>
            <a:r>
              <a:rPr lang="en-US" b="1" dirty="0">
                <a:solidFill>
                  <a:srgbClr val="0070C0"/>
                </a:solidFill>
              </a:rPr>
              <a:t>Safe Harbor at &lt;1000</a:t>
            </a:r>
          </a:p>
        </p:txBody>
      </p:sp>
      <p:sp>
        <p:nvSpPr>
          <p:cNvPr id="2" name="Oval 1">
            <a:extLst>
              <a:ext uri="{FF2B5EF4-FFF2-40B4-BE49-F238E27FC236}">
                <a16:creationId xmlns:a16="http://schemas.microsoft.com/office/drawing/2014/main" id="{6414F5E8-721C-4DC2-970B-8B4D54D9DAB7}"/>
              </a:ext>
            </a:extLst>
          </p:cNvPr>
          <p:cNvSpPr/>
          <p:nvPr/>
        </p:nvSpPr>
        <p:spPr>
          <a:xfrm>
            <a:off x="1897826" y="2764741"/>
            <a:ext cx="707894" cy="598170"/>
          </a:xfrm>
          <a:prstGeom prst="ellipse">
            <a:avLst/>
          </a:prstGeom>
          <a:solidFill>
            <a:srgbClr val="FF00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30D81D5A-E86E-48AA-84E2-0FA8A6D6B814}"/>
              </a:ext>
            </a:extLst>
          </p:cNvPr>
          <p:cNvSpPr/>
          <p:nvPr/>
        </p:nvSpPr>
        <p:spPr>
          <a:xfrm>
            <a:off x="5640153" y="5846723"/>
            <a:ext cx="707894" cy="598170"/>
          </a:xfrm>
          <a:prstGeom prst="ellipse">
            <a:avLst/>
          </a:prstGeom>
          <a:solidFill>
            <a:srgbClr val="CCFF66">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04BE39B2-ACBE-41E9-A4FE-80ADF9A982B1}"/>
              </a:ext>
            </a:extLst>
          </p:cNvPr>
          <p:cNvSpPr/>
          <p:nvPr/>
        </p:nvSpPr>
        <p:spPr>
          <a:xfrm>
            <a:off x="1981331" y="4216400"/>
            <a:ext cx="707894" cy="582930"/>
          </a:xfrm>
          <a:prstGeom prst="ellipse">
            <a:avLst/>
          </a:prstGeom>
          <a:solidFill>
            <a:srgbClr val="CCFF66">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A7EF0957-B053-48B2-B132-CD2E7EE82568}"/>
              </a:ext>
            </a:extLst>
          </p:cNvPr>
          <p:cNvSpPr/>
          <p:nvPr/>
        </p:nvSpPr>
        <p:spPr>
          <a:xfrm>
            <a:off x="7458538" y="5773323"/>
            <a:ext cx="707894" cy="598170"/>
          </a:xfrm>
          <a:prstGeom prst="ellipse">
            <a:avLst/>
          </a:prstGeom>
          <a:solidFill>
            <a:srgbClr val="FF00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1: Economic Diagrams in More Detail</a:t>
            </a:r>
          </a:p>
        </p:txBody>
      </p:sp>
      <p:sp>
        <p:nvSpPr>
          <p:cNvPr id="3" name="Text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A3FA0A93-60EE-4E9D-852F-604094E61050}" type="slidenum">
              <a:rPr lang="en-US" smtClean="0"/>
              <a:t>36</a:t>
            </a:fld>
            <a:endParaRPr lang="en-US"/>
          </a:p>
        </p:txBody>
      </p:sp>
    </p:spTree>
    <p:extLst>
      <p:ext uri="{BB962C8B-B14F-4D97-AF65-F5344CB8AC3E}">
        <p14:creationId xmlns:p14="http://schemas.microsoft.com/office/powerpoint/2010/main" val="21393181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CD3B39-49EC-4D77-893E-F0B31473BF18}"/>
              </a:ext>
            </a:extLst>
          </p:cNvPr>
          <p:cNvSpPr>
            <a:spLocks noGrp="1"/>
          </p:cNvSpPr>
          <p:nvPr>
            <p:ph type="sldNum" sz="quarter" idx="12"/>
          </p:nvPr>
        </p:nvSpPr>
        <p:spPr/>
        <p:txBody>
          <a:bodyPr/>
          <a:lstStyle/>
          <a:p>
            <a:fld id="{A3FA0A93-60EE-4E9D-852F-604094E61050}" type="slidenum">
              <a:rPr lang="en-US" smtClean="0"/>
              <a:t>37</a:t>
            </a:fld>
            <a:endParaRPr lang="en-US"/>
          </a:p>
        </p:txBody>
      </p:sp>
      <p:pic>
        <p:nvPicPr>
          <p:cNvPr id="5" name="Content Placeholder 4">
            <a:extLst>
              <a:ext uri="{FF2B5EF4-FFF2-40B4-BE49-F238E27FC236}">
                <a16:creationId xmlns:a16="http://schemas.microsoft.com/office/drawing/2014/main" id="{AC6C62DA-B3F0-46DE-9ABD-2EE01D0DD693}"/>
              </a:ext>
            </a:extLst>
          </p:cNvPr>
          <p:cNvPicPr>
            <a:picLocks noGrp="1"/>
          </p:cNvPicPr>
          <p:nvPr>
            <p:ph idx="1"/>
          </p:nvPr>
        </p:nvPicPr>
        <p:blipFill>
          <a:blip r:embed="rId2"/>
          <a:stretch>
            <a:fillRect/>
          </a:stretch>
        </p:blipFill>
        <p:spPr>
          <a:xfrm>
            <a:off x="334539" y="1615117"/>
            <a:ext cx="6763550" cy="4610420"/>
          </a:xfrm>
          <a:prstGeom prst="rect">
            <a:avLst/>
          </a:prstGeom>
        </p:spPr>
      </p:pic>
      <p:sp>
        <p:nvSpPr>
          <p:cNvPr id="2" name="TextBox 1"/>
          <p:cNvSpPr txBox="1"/>
          <p:nvPr/>
        </p:nvSpPr>
        <p:spPr>
          <a:xfrm>
            <a:off x="1037346" y="530198"/>
            <a:ext cx="9737491" cy="954107"/>
          </a:xfrm>
          <a:prstGeom prst="rect">
            <a:avLst/>
          </a:prstGeom>
          <a:noFill/>
        </p:spPr>
        <p:txBody>
          <a:bodyPr wrap="square" rtlCol="0">
            <a:spAutoFit/>
          </a:bodyPr>
          <a:lstStyle/>
          <a:p>
            <a:r>
              <a:rPr lang="en-US" sz="2800" dirty="0"/>
              <a:t>Competitive Effects Analysis Under Consumer Welfare Standard: UPP vs DPP</a:t>
            </a:r>
          </a:p>
        </p:txBody>
      </p:sp>
      <p:sp>
        <p:nvSpPr>
          <p:cNvPr id="6" name="TextBox 5">
            <a:extLst>
              <a:ext uri="{FF2B5EF4-FFF2-40B4-BE49-F238E27FC236}">
                <a16:creationId xmlns:a16="http://schemas.microsoft.com/office/drawing/2014/main" id="{5DE27A2D-C5E9-4E47-BAE3-1DE6F406AD56}"/>
              </a:ext>
            </a:extLst>
          </p:cNvPr>
          <p:cNvSpPr txBox="1"/>
          <p:nvPr/>
        </p:nvSpPr>
        <p:spPr>
          <a:xfrm>
            <a:off x="6743700" y="2536189"/>
            <a:ext cx="4053527" cy="1477328"/>
          </a:xfrm>
          <a:prstGeom prst="rect">
            <a:avLst/>
          </a:prstGeom>
          <a:noFill/>
          <a:ln w="57150">
            <a:solidFill>
              <a:srgbClr val="0070C0"/>
            </a:solidFill>
          </a:ln>
        </p:spPr>
        <p:txBody>
          <a:bodyPr wrap="square" rtlCol="0">
            <a:spAutoFit/>
          </a:bodyPr>
          <a:lstStyle/>
          <a:p>
            <a:pPr algn="ctr"/>
            <a:r>
              <a:rPr lang="en-US" b="1" dirty="0">
                <a:solidFill>
                  <a:srgbClr val="0070C0"/>
                </a:solidFill>
              </a:rPr>
              <a:t>Consumer Welfare Standard focus is impact on Price and Quantity.</a:t>
            </a:r>
          </a:p>
          <a:p>
            <a:pPr algn="ctr"/>
            <a:endParaRPr lang="en-US" b="1" dirty="0">
              <a:solidFill>
                <a:srgbClr val="0070C0"/>
              </a:solidFill>
            </a:endParaRPr>
          </a:p>
          <a:p>
            <a:pPr algn="ctr"/>
            <a:r>
              <a:rPr lang="en-US" b="1" dirty="0">
                <a:solidFill>
                  <a:srgbClr val="0070C0"/>
                </a:solidFill>
              </a:rPr>
              <a:t>(Williamson Diagram is </a:t>
            </a:r>
            <a:br>
              <a:rPr lang="en-US" b="1" dirty="0">
                <a:solidFill>
                  <a:srgbClr val="0070C0"/>
                </a:solidFill>
              </a:rPr>
            </a:br>
            <a:r>
              <a:rPr lang="en-US" b="1" dirty="0">
                <a:solidFill>
                  <a:srgbClr val="0070C0"/>
                </a:solidFill>
              </a:rPr>
              <a:t>Total Welfare Standard)</a:t>
            </a:r>
          </a:p>
        </p:txBody>
      </p:sp>
      <p:cxnSp>
        <p:nvCxnSpPr>
          <p:cNvPr id="7" name="Straight Arrow Connector 6">
            <a:extLst>
              <a:ext uri="{FF2B5EF4-FFF2-40B4-BE49-F238E27FC236}">
                <a16:creationId xmlns:a16="http://schemas.microsoft.com/office/drawing/2014/main" id="{C1CC26D2-67B7-46FC-AD80-06BEA824F4DF}"/>
              </a:ext>
            </a:extLst>
          </p:cNvPr>
          <p:cNvCxnSpPr>
            <a:cxnSpLocks/>
          </p:cNvCxnSpPr>
          <p:nvPr/>
        </p:nvCxnSpPr>
        <p:spPr>
          <a:xfrm flipH="1" flipV="1">
            <a:off x="5703818" y="2696168"/>
            <a:ext cx="1039882" cy="6572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1720DAD-4B3A-4C1E-8690-72099363AAC2}"/>
              </a:ext>
            </a:extLst>
          </p:cNvPr>
          <p:cNvSpPr txBox="1"/>
          <p:nvPr/>
        </p:nvSpPr>
        <p:spPr>
          <a:xfrm>
            <a:off x="6743700" y="4218898"/>
            <a:ext cx="4053527" cy="1477328"/>
          </a:xfrm>
          <a:prstGeom prst="rect">
            <a:avLst/>
          </a:prstGeom>
          <a:noFill/>
          <a:ln w="57150">
            <a:solidFill>
              <a:srgbClr val="0070C0"/>
            </a:solidFill>
          </a:ln>
        </p:spPr>
        <p:txBody>
          <a:bodyPr wrap="square" rtlCol="0">
            <a:spAutoFit/>
          </a:bodyPr>
          <a:lstStyle/>
          <a:p>
            <a:pPr algn="ctr"/>
            <a:r>
              <a:rPr lang="en-US" b="1" dirty="0">
                <a:solidFill>
                  <a:srgbClr val="0070C0"/>
                </a:solidFill>
                <a:sym typeface="Wingdings" panose="05000000000000000000" pitchFamily="2" charset="2"/>
              </a:rPr>
              <a:t>Combining 2 Competitors  </a:t>
            </a:r>
            <a:r>
              <a:rPr lang="en-US" b="1" i="1" dirty="0" err="1">
                <a:solidFill>
                  <a:srgbClr val="C00000"/>
                </a:solidFill>
                <a:sym typeface="Wingdings" panose="05000000000000000000" pitchFamily="2" charset="2"/>
              </a:rPr>
              <a:t>UPP</a:t>
            </a:r>
            <a:endParaRPr lang="en-US" b="1" i="1" dirty="0">
              <a:solidFill>
                <a:srgbClr val="C00000"/>
              </a:solidFill>
              <a:sym typeface="Wingdings" panose="05000000000000000000" pitchFamily="2" charset="2"/>
            </a:endParaRPr>
          </a:p>
          <a:p>
            <a:pPr algn="ctr"/>
            <a:endParaRPr lang="en-US" b="1" dirty="0">
              <a:solidFill>
                <a:srgbClr val="0070C0"/>
              </a:solidFill>
              <a:sym typeface="Wingdings" panose="05000000000000000000" pitchFamily="2" charset="2"/>
            </a:endParaRPr>
          </a:p>
          <a:p>
            <a:pPr algn="ctr"/>
            <a:r>
              <a:rPr lang="en-US" b="1" dirty="0">
                <a:solidFill>
                  <a:srgbClr val="0070C0"/>
                </a:solidFill>
                <a:sym typeface="Wingdings" panose="05000000000000000000" pitchFamily="2" charset="2"/>
              </a:rPr>
              <a:t>Reducing Costs  </a:t>
            </a:r>
            <a:r>
              <a:rPr lang="en-US" b="1" i="1" dirty="0" err="1">
                <a:solidFill>
                  <a:srgbClr val="00B050"/>
                </a:solidFill>
                <a:sym typeface="Wingdings" panose="05000000000000000000" pitchFamily="2" charset="2"/>
              </a:rPr>
              <a:t>DPP</a:t>
            </a:r>
            <a:endParaRPr lang="en-US" b="1" i="1" dirty="0">
              <a:solidFill>
                <a:srgbClr val="00B050"/>
              </a:solidFill>
              <a:sym typeface="Wingdings" panose="05000000000000000000" pitchFamily="2" charset="2"/>
            </a:endParaRPr>
          </a:p>
          <a:p>
            <a:pPr algn="ctr"/>
            <a:endParaRPr lang="en-US" b="1" dirty="0">
              <a:solidFill>
                <a:srgbClr val="0070C0"/>
              </a:solidFill>
              <a:sym typeface="Wingdings" panose="05000000000000000000" pitchFamily="2" charset="2"/>
            </a:endParaRPr>
          </a:p>
          <a:p>
            <a:pPr algn="ctr"/>
            <a:r>
              <a:rPr lang="en-US" b="1" i="1" dirty="0">
                <a:solidFill>
                  <a:srgbClr val="C00000"/>
                </a:solidFill>
                <a:sym typeface="Wingdings" panose="05000000000000000000" pitchFamily="2" charset="2"/>
              </a:rPr>
              <a:t>Issue: Which Effect dominates</a:t>
            </a:r>
            <a:endParaRPr lang="en-US" b="1" i="1" dirty="0">
              <a:solidFill>
                <a:srgbClr val="C00000"/>
              </a:solidFill>
            </a:endParaRPr>
          </a:p>
        </p:txBody>
      </p:sp>
    </p:spTree>
    <p:extLst>
      <p:ext uri="{BB962C8B-B14F-4D97-AF65-F5344CB8AC3E}">
        <p14:creationId xmlns:p14="http://schemas.microsoft.com/office/powerpoint/2010/main" val="34106202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168401" y="495301"/>
            <a:ext cx="10871200" cy="1143000"/>
          </a:xfrm>
        </p:spPr>
        <p:txBody>
          <a:bodyPr>
            <a:normAutofit/>
          </a:bodyPr>
          <a:lstStyle/>
          <a:p>
            <a:pPr>
              <a:lnSpc>
                <a:spcPct val="80000"/>
              </a:lnSpc>
            </a:pPr>
            <a:r>
              <a:rPr lang="en-US" altLang="en-US" dirty="0"/>
              <a:t>Elimination of Competition Can Harm Consumers:</a:t>
            </a:r>
            <a:br>
              <a:rPr lang="en-US" altLang="en-US" dirty="0"/>
            </a:br>
            <a:r>
              <a:rPr lang="en-US" altLang="en-US" dirty="0"/>
              <a:t>Upward Price Pressure</a:t>
            </a:r>
            <a:endParaRPr lang="en-US" altLang="en-US" sz="3600" i="1" dirty="0"/>
          </a:p>
        </p:txBody>
      </p:sp>
      <p:sp>
        <p:nvSpPr>
          <p:cNvPr id="28675" name="Rectangle 3"/>
          <p:cNvSpPr>
            <a:spLocks noGrp="1" noChangeArrowheads="1"/>
          </p:cNvSpPr>
          <p:nvPr>
            <p:ph idx="1"/>
          </p:nvPr>
        </p:nvSpPr>
        <p:spPr>
          <a:xfrm>
            <a:off x="1219200" y="1828800"/>
            <a:ext cx="10363200" cy="4114800"/>
          </a:xfrm>
        </p:spPr>
        <p:txBody>
          <a:bodyPr/>
          <a:lstStyle/>
          <a:p>
            <a:pPr eaLnBrk="1" hangingPunct="1">
              <a:lnSpc>
                <a:spcPct val="80000"/>
              </a:lnSpc>
              <a:spcBef>
                <a:spcPct val="0"/>
              </a:spcBef>
              <a:buFontTx/>
              <a:buNone/>
            </a:pPr>
            <a:r>
              <a:rPr lang="en-US" altLang="en-US"/>
              <a:t> </a:t>
            </a:r>
            <a:endParaRPr lang="en-US" altLang="en-US" sz="1800"/>
          </a:p>
        </p:txBody>
      </p:sp>
      <p:sp>
        <p:nvSpPr>
          <p:cNvPr id="286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958A94AC-9642-45CB-90B3-C1A534E28368}" type="slidenum">
              <a:rPr lang="en-US" altLang="en-US" sz="1400" smtClean="0">
                <a:solidFill>
                  <a:srgbClr val="FFFFFF"/>
                </a:solidFill>
                <a:latin typeface="Tahoma" pitchFamily="34" charset="0"/>
              </a:rPr>
              <a:pPr>
                <a:spcBef>
                  <a:spcPct val="0"/>
                </a:spcBef>
                <a:buFontTx/>
                <a:buNone/>
              </a:pPr>
              <a:t>38</a:t>
            </a:fld>
            <a:endParaRPr lang="en-US" altLang="en-US" sz="1400">
              <a:solidFill>
                <a:srgbClr val="FFFFFF"/>
              </a:solidFill>
              <a:latin typeface="Tahoma" pitchFamily="34" charset="0"/>
            </a:endParaRPr>
          </a:p>
        </p:txBody>
      </p:sp>
      <p:sp>
        <p:nvSpPr>
          <p:cNvPr id="28677" name="Line 4"/>
          <p:cNvSpPr>
            <a:spLocks noChangeShapeType="1"/>
          </p:cNvSpPr>
          <p:nvPr/>
        </p:nvSpPr>
        <p:spPr bwMode="auto">
          <a:xfrm>
            <a:off x="2438400" y="2286000"/>
            <a:ext cx="0" cy="3200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78" name="Line 5"/>
          <p:cNvSpPr>
            <a:spLocks noChangeShapeType="1"/>
          </p:cNvSpPr>
          <p:nvPr/>
        </p:nvSpPr>
        <p:spPr bwMode="auto">
          <a:xfrm>
            <a:off x="2438400" y="5486400"/>
            <a:ext cx="6908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679" name="Line 6"/>
          <p:cNvSpPr>
            <a:spLocks noChangeShapeType="1"/>
          </p:cNvSpPr>
          <p:nvPr/>
        </p:nvSpPr>
        <p:spPr bwMode="auto">
          <a:xfrm>
            <a:off x="3048000" y="2057400"/>
            <a:ext cx="5892800" cy="3124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184" name="Line 7"/>
          <p:cNvSpPr>
            <a:spLocks noChangeShapeType="1"/>
          </p:cNvSpPr>
          <p:nvPr/>
        </p:nvSpPr>
        <p:spPr bwMode="auto">
          <a:xfrm>
            <a:off x="2438400" y="3657600"/>
            <a:ext cx="36576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0185" name="Line 8"/>
          <p:cNvSpPr>
            <a:spLocks noChangeShapeType="1"/>
          </p:cNvSpPr>
          <p:nvPr/>
        </p:nvSpPr>
        <p:spPr bwMode="auto">
          <a:xfrm>
            <a:off x="2438400" y="2971800"/>
            <a:ext cx="23368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0186" name="Line 9"/>
          <p:cNvSpPr>
            <a:spLocks noChangeShapeType="1"/>
          </p:cNvSpPr>
          <p:nvPr/>
        </p:nvSpPr>
        <p:spPr bwMode="auto">
          <a:xfrm>
            <a:off x="4775200" y="2971800"/>
            <a:ext cx="0" cy="25146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28683" name="Text Box 10"/>
          <p:cNvSpPr txBox="1">
            <a:spLocks noChangeArrowheads="1"/>
          </p:cNvSpPr>
          <p:nvPr/>
        </p:nvSpPr>
        <p:spPr bwMode="auto">
          <a:xfrm>
            <a:off x="1828801" y="3429000"/>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1</a:t>
            </a:r>
            <a:endParaRPr lang="en-US" altLang="en-US" sz="2400">
              <a:latin typeface="Times New Roman" pitchFamily="18" charset="0"/>
            </a:endParaRPr>
          </a:p>
        </p:txBody>
      </p:sp>
      <p:sp>
        <p:nvSpPr>
          <p:cNvPr id="28684" name="Text Box 11"/>
          <p:cNvSpPr txBox="1">
            <a:spLocks noChangeArrowheads="1"/>
          </p:cNvSpPr>
          <p:nvPr/>
        </p:nvSpPr>
        <p:spPr bwMode="auto">
          <a:xfrm>
            <a:off x="1830917" y="2708275"/>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2</a:t>
            </a:r>
            <a:endParaRPr lang="en-US" altLang="en-US" sz="2400">
              <a:latin typeface="Times New Roman" pitchFamily="18" charset="0"/>
            </a:endParaRPr>
          </a:p>
        </p:txBody>
      </p:sp>
      <p:sp>
        <p:nvSpPr>
          <p:cNvPr id="28685" name="Text Box 12"/>
          <p:cNvSpPr txBox="1">
            <a:spLocks noChangeArrowheads="1"/>
          </p:cNvSpPr>
          <p:nvPr/>
        </p:nvSpPr>
        <p:spPr bwMode="auto">
          <a:xfrm>
            <a:off x="9347200" y="4114800"/>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C</a:t>
            </a:r>
            <a:r>
              <a:rPr lang="en-US" altLang="en-US" sz="2400" baseline="-25000">
                <a:latin typeface="Times New Roman" pitchFamily="18" charset="0"/>
              </a:rPr>
              <a:t>1</a:t>
            </a:r>
            <a:endParaRPr lang="en-US" altLang="en-US" sz="2400">
              <a:latin typeface="Times New Roman" pitchFamily="18" charset="0"/>
            </a:endParaRPr>
          </a:p>
        </p:txBody>
      </p:sp>
      <p:sp>
        <p:nvSpPr>
          <p:cNvPr id="28686" name="Text Box 13"/>
          <p:cNvSpPr txBox="1">
            <a:spLocks noChangeArrowheads="1"/>
          </p:cNvSpPr>
          <p:nvPr/>
        </p:nvSpPr>
        <p:spPr bwMode="auto">
          <a:xfrm>
            <a:off x="4572000" y="5486400"/>
            <a:ext cx="7556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2</a:t>
            </a:r>
            <a:endParaRPr lang="en-US" altLang="en-US" sz="2400">
              <a:latin typeface="Times New Roman" pitchFamily="18" charset="0"/>
              <a:cs typeface="Times New Roman" pitchFamily="18" charset="0"/>
            </a:endParaRPr>
          </a:p>
        </p:txBody>
      </p:sp>
      <p:sp>
        <p:nvSpPr>
          <p:cNvPr id="50191" name="Line 14"/>
          <p:cNvSpPr>
            <a:spLocks noChangeShapeType="1"/>
          </p:cNvSpPr>
          <p:nvPr/>
        </p:nvSpPr>
        <p:spPr bwMode="auto">
          <a:xfrm>
            <a:off x="6096000" y="3657600"/>
            <a:ext cx="0" cy="18288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28688" name="Rectangle 15"/>
          <p:cNvSpPr>
            <a:spLocks noChangeArrowheads="1"/>
          </p:cNvSpPr>
          <p:nvPr/>
        </p:nvSpPr>
        <p:spPr bwMode="auto">
          <a:xfrm>
            <a:off x="5689600" y="5486400"/>
            <a:ext cx="71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1</a:t>
            </a:r>
          </a:p>
        </p:txBody>
      </p:sp>
      <p:sp>
        <p:nvSpPr>
          <p:cNvPr id="28689" name="Text Box 16"/>
          <p:cNvSpPr txBox="1">
            <a:spLocks noChangeArrowheads="1"/>
          </p:cNvSpPr>
          <p:nvPr/>
        </p:nvSpPr>
        <p:spPr bwMode="auto">
          <a:xfrm>
            <a:off x="3149601" y="3124200"/>
            <a:ext cx="583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000" i="1">
                <a:latin typeface="Times New Roman" pitchFamily="18" charset="0"/>
                <a:cs typeface="Times New Roman" pitchFamily="18" charset="0"/>
              </a:rPr>
              <a:t>MO</a:t>
            </a:r>
            <a:endParaRPr lang="en-US" altLang="en-US" sz="2000">
              <a:latin typeface="Times New Roman" pitchFamily="18" charset="0"/>
              <a:cs typeface="Times New Roman" pitchFamily="18" charset="0"/>
            </a:endParaRPr>
          </a:p>
        </p:txBody>
      </p:sp>
      <p:sp>
        <p:nvSpPr>
          <p:cNvPr id="28690" name="Text Box 17"/>
          <p:cNvSpPr txBox="1">
            <a:spLocks noChangeArrowheads="1"/>
          </p:cNvSpPr>
          <p:nvPr/>
        </p:nvSpPr>
        <p:spPr bwMode="auto">
          <a:xfrm>
            <a:off x="4819651" y="3250253"/>
            <a:ext cx="72648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000" i="1" dirty="0">
                <a:latin typeface="Times New Roman" pitchFamily="18" charset="0"/>
                <a:cs typeface="Times New Roman" pitchFamily="18" charset="0"/>
              </a:rPr>
              <a:t>DWL</a:t>
            </a:r>
            <a:endParaRPr lang="en-US" altLang="en-US" sz="2000" dirty="0">
              <a:latin typeface="Times New Roman" pitchFamily="18" charset="0"/>
              <a:cs typeface="Times New Roman" pitchFamily="18" charset="0"/>
            </a:endParaRPr>
          </a:p>
        </p:txBody>
      </p:sp>
      <p:cxnSp>
        <p:nvCxnSpPr>
          <p:cNvPr id="3" name="Straight Connector 2"/>
          <p:cNvCxnSpPr/>
          <p:nvPr/>
        </p:nvCxnSpPr>
        <p:spPr>
          <a:xfrm flipV="1">
            <a:off x="2438400" y="4395788"/>
            <a:ext cx="6908800" cy="23812"/>
          </a:xfrm>
          <a:prstGeom prst="line">
            <a:avLst/>
          </a:prstGeom>
          <a:ln w="38100"/>
        </p:spPr>
        <p:style>
          <a:lnRef idx="1">
            <a:schemeClr val="dk1"/>
          </a:lnRef>
          <a:fillRef idx="0">
            <a:schemeClr val="dk1"/>
          </a:fillRef>
          <a:effectRef idx="0">
            <a:schemeClr val="dk1"/>
          </a:effectRef>
          <a:fontRef idx="minor">
            <a:schemeClr val="tx1"/>
          </a:fontRef>
        </p:style>
      </p:cxnSp>
      <p:sp>
        <p:nvSpPr>
          <p:cNvPr id="28692" name="TextBox 29"/>
          <p:cNvSpPr txBox="1">
            <a:spLocks noChangeArrowheads="1"/>
          </p:cNvSpPr>
          <p:nvPr/>
        </p:nvSpPr>
        <p:spPr bwMode="auto">
          <a:xfrm>
            <a:off x="6604001" y="2819401"/>
            <a:ext cx="132183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latin typeface="Times New Roman" pitchFamily="18" charset="0"/>
                <a:cs typeface="Times New Roman" pitchFamily="18" charset="0"/>
              </a:rPr>
              <a:t>Pre-merger</a:t>
            </a:r>
          </a:p>
          <a:p>
            <a:pPr eaLnBrk="1" hangingPunct="1">
              <a:lnSpc>
                <a:spcPct val="80000"/>
              </a:lnSpc>
              <a:spcBef>
                <a:spcPct val="0"/>
              </a:spcBef>
              <a:buFontTx/>
              <a:buNone/>
            </a:pPr>
            <a:r>
              <a:rPr lang="en-US" altLang="en-US" sz="1800" b="1" dirty="0">
                <a:latin typeface="Times New Roman" pitchFamily="18" charset="0"/>
                <a:cs typeface="Times New Roman" pitchFamily="18" charset="0"/>
              </a:rPr>
              <a:t>conditions</a:t>
            </a:r>
          </a:p>
        </p:txBody>
      </p:sp>
      <p:cxnSp>
        <p:nvCxnSpPr>
          <p:cNvPr id="34" name="Straight Connector 33"/>
          <p:cNvCxnSpPr/>
          <p:nvPr/>
        </p:nvCxnSpPr>
        <p:spPr>
          <a:xfrm flipV="1">
            <a:off x="1826685" y="3125788"/>
            <a:ext cx="2116" cy="493712"/>
          </a:xfrm>
          <a:prstGeom prst="line">
            <a:avLst/>
          </a:prstGeom>
          <a:ln w="57150" cap="flat" cmpd="sng" algn="ctr">
            <a:solidFill>
              <a:srgbClr val="FF000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H="1" flipV="1">
            <a:off x="5029200" y="5943600"/>
            <a:ext cx="863600" cy="1588"/>
          </a:xfrm>
          <a:prstGeom prst="line">
            <a:avLst/>
          </a:prstGeom>
          <a:ln w="57150" cap="flat" cmpd="sng" algn="ctr">
            <a:solidFill>
              <a:srgbClr val="FF000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rot="10800000" flipV="1">
            <a:off x="6197600" y="32766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28696" name="TextBox 1"/>
          <p:cNvSpPr txBox="1">
            <a:spLocks noChangeArrowheads="1"/>
          </p:cNvSpPr>
          <p:nvPr/>
        </p:nvSpPr>
        <p:spPr bwMode="auto">
          <a:xfrm>
            <a:off x="9315451" y="5514976"/>
            <a:ext cx="180049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b="1" i="1">
                <a:solidFill>
                  <a:srgbClr val="FF0000"/>
                </a:solidFill>
                <a:latin typeface="Times New Roman" pitchFamily="18" charset="0"/>
                <a:cs typeface="Times New Roman" pitchFamily="18" charset="0"/>
              </a:rPr>
              <a:t>Prices Rise; </a:t>
            </a:r>
          </a:p>
          <a:p>
            <a:pPr eaLnBrk="1" hangingPunct="1">
              <a:spcBef>
                <a:spcPct val="0"/>
              </a:spcBef>
              <a:buFontTx/>
              <a:buNone/>
            </a:pPr>
            <a:r>
              <a:rPr lang="en-US" altLang="en-US" sz="2400" b="1" i="1">
                <a:solidFill>
                  <a:srgbClr val="FF0000"/>
                </a:solidFill>
                <a:latin typeface="Times New Roman" pitchFamily="18" charset="0"/>
                <a:cs typeface="Times New Roman" pitchFamily="18" charset="0"/>
              </a:rPr>
              <a:t>Output Falls</a:t>
            </a:r>
          </a:p>
        </p:txBody>
      </p:sp>
      <p:sp>
        <p:nvSpPr>
          <p:cNvPr id="28697" name="TextBox 29"/>
          <p:cNvSpPr txBox="1">
            <a:spLocks noChangeArrowheads="1"/>
          </p:cNvSpPr>
          <p:nvPr/>
        </p:nvSpPr>
        <p:spPr bwMode="auto">
          <a:xfrm>
            <a:off x="5027085" y="2163764"/>
            <a:ext cx="14029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latin typeface="Times New Roman" pitchFamily="18" charset="0"/>
                <a:cs typeface="Times New Roman" pitchFamily="18" charset="0"/>
              </a:rPr>
              <a:t>Post-merger</a:t>
            </a:r>
          </a:p>
          <a:p>
            <a:pPr eaLnBrk="1" hangingPunct="1">
              <a:lnSpc>
                <a:spcPct val="80000"/>
              </a:lnSpc>
              <a:spcBef>
                <a:spcPct val="0"/>
              </a:spcBef>
              <a:buFontTx/>
              <a:buNone/>
            </a:pPr>
            <a:r>
              <a:rPr lang="en-US" altLang="en-US" sz="1800" b="1" dirty="0">
                <a:latin typeface="Times New Roman" pitchFamily="18" charset="0"/>
                <a:cs typeface="Times New Roman" pitchFamily="18" charset="0"/>
              </a:rPr>
              <a:t>conditions</a:t>
            </a:r>
          </a:p>
        </p:txBody>
      </p:sp>
      <p:cxnSp>
        <p:nvCxnSpPr>
          <p:cNvPr id="26" name="Straight Connector 25"/>
          <p:cNvCxnSpPr/>
          <p:nvPr/>
        </p:nvCxnSpPr>
        <p:spPr>
          <a:xfrm rot="10800000" flipV="1">
            <a:off x="4819651" y="2649538"/>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2" name="Oval 1">
            <a:extLst>
              <a:ext uri="{FF2B5EF4-FFF2-40B4-BE49-F238E27FC236}">
                <a16:creationId xmlns:a16="http://schemas.microsoft.com/office/drawing/2014/main" id="{92799026-DE99-4F88-9A98-1E3E52A8E120}"/>
              </a:ext>
            </a:extLst>
          </p:cNvPr>
          <p:cNvSpPr/>
          <p:nvPr/>
        </p:nvSpPr>
        <p:spPr>
          <a:xfrm>
            <a:off x="5943601" y="3529012"/>
            <a:ext cx="253994" cy="2047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21217CFB-36FE-454B-AFF7-785218A58251}"/>
              </a:ext>
            </a:extLst>
          </p:cNvPr>
          <p:cNvSpPr/>
          <p:nvPr/>
        </p:nvSpPr>
        <p:spPr>
          <a:xfrm>
            <a:off x="4724406" y="2871287"/>
            <a:ext cx="253994" cy="20477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7259090"/>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3"/>
          <p:cNvSpPr>
            <a:spLocks noGrp="1" noChangeArrowheads="1"/>
          </p:cNvSpPr>
          <p:nvPr>
            <p:ph type="title"/>
          </p:nvPr>
        </p:nvSpPr>
        <p:spPr/>
        <p:txBody>
          <a:bodyPr/>
          <a:lstStyle/>
          <a:p>
            <a:r>
              <a:rPr lang="en-US" altLang="en-US"/>
              <a:t> </a:t>
            </a:r>
          </a:p>
        </p:txBody>
      </p:sp>
      <p:sp>
        <p:nvSpPr>
          <p:cNvPr id="29699" name="Rectangle 2"/>
          <p:cNvSpPr>
            <a:spLocks noGrp="1" noChangeArrowheads="1"/>
          </p:cNvSpPr>
          <p:nvPr>
            <p:ph idx="1"/>
          </p:nvPr>
        </p:nvSpPr>
        <p:spPr>
          <a:xfrm>
            <a:off x="1576917" y="2017714"/>
            <a:ext cx="10363200" cy="4306887"/>
          </a:xfrm>
        </p:spPr>
        <p:txBody>
          <a:bodyPr/>
          <a:lstStyle/>
          <a:p>
            <a:pPr>
              <a:buFont typeface="Wingdings" pitchFamily="2" charset="2"/>
              <a:buNone/>
            </a:pPr>
            <a:r>
              <a:rPr lang="en-US" altLang="en-US" dirty="0"/>
              <a:t> </a:t>
            </a:r>
          </a:p>
        </p:txBody>
      </p:sp>
      <p:sp>
        <p:nvSpPr>
          <p:cNvPr id="2970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68AF7B01-55B7-4DBD-95F1-E22477916485}" type="slidenum">
              <a:rPr lang="en-US" altLang="en-US" sz="1400" smtClean="0">
                <a:solidFill>
                  <a:srgbClr val="FFFFFF"/>
                </a:solidFill>
                <a:latin typeface="Tahoma" pitchFamily="34" charset="0"/>
              </a:rPr>
              <a:pPr>
                <a:spcBef>
                  <a:spcPct val="0"/>
                </a:spcBef>
                <a:buFontTx/>
                <a:buNone/>
              </a:pPr>
              <a:t>39</a:t>
            </a:fld>
            <a:endParaRPr lang="en-US" altLang="en-US" sz="1400">
              <a:solidFill>
                <a:srgbClr val="FFFFFF"/>
              </a:solidFill>
              <a:latin typeface="Tahoma" pitchFamily="34" charset="0"/>
            </a:endParaRPr>
          </a:p>
        </p:txBody>
      </p:sp>
      <p:sp>
        <p:nvSpPr>
          <p:cNvPr id="29701" name="Rectangle 12"/>
          <p:cNvSpPr>
            <a:spLocks noChangeArrowheads="1"/>
          </p:cNvSpPr>
          <p:nvPr/>
        </p:nvSpPr>
        <p:spPr bwMode="auto">
          <a:xfrm>
            <a:off x="1016000" y="228600"/>
            <a:ext cx="11176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75000"/>
              </a:lnSpc>
              <a:spcBef>
                <a:spcPct val="0"/>
              </a:spcBef>
              <a:buFontTx/>
              <a:buNone/>
            </a:pPr>
            <a:r>
              <a:rPr lang="en-US" altLang="en-US" dirty="0">
                <a:solidFill>
                  <a:schemeClr val="tx2"/>
                </a:solidFill>
                <a:latin typeface="Times New Roman" pitchFamily="18" charset="0"/>
                <a:cs typeface="Times New Roman" pitchFamily="18" charset="0"/>
              </a:rPr>
              <a:t>Merger Efficiencies Can Benefit Consumers: </a:t>
            </a:r>
            <a:br>
              <a:rPr lang="en-US" altLang="en-US" dirty="0">
                <a:solidFill>
                  <a:schemeClr val="tx2"/>
                </a:solidFill>
                <a:latin typeface="Times New Roman" pitchFamily="18" charset="0"/>
                <a:cs typeface="Times New Roman" pitchFamily="18" charset="0"/>
              </a:rPr>
            </a:br>
            <a:r>
              <a:rPr lang="en-US" altLang="en-US" dirty="0">
                <a:solidFill>
                  <a:schemeClr val="tx2"/>
                </a:solidFill>
                <a:latin typeface="Times New Roman" pitchFamily="18" charset="0"/>
                <a:cs typeface="Times New Roman" pitchFamily="18" charset="0"/>
              </a:rPr>
              <a:t>Downward Pric</a:t>
            </a:r>
            <a:r>
              <a:rPr lang="en-US" altLang="en-US" sz="3400" dirty="0">
                <a:solidFill>
                  <a:schemeClr val="tx2"/>
                </a:solidFill>
                <a:latin typeface="Times New Roman" pitchFamily="18" charset="0"/>
                <a:cs typeface="Times New Roman" pitchFamily="18" charset="0"/>
              </a:rPr>
              <a:t>e Pressure</a:t>
            </a:r>
          </a:p>
        </p:txBody>
      </p:sp>
      <p:sp>
        <p:nvSpPr>
          <p:cNvPr id="29702" name="Text Box 23"/>
          <p:cNvSpPr txBox="1">
            <a:spLocks noChangeArrowheads="1"/>
          </p:cNvSpPr>
          <p:nvPr/>
        </p:nvSpPr>
        <p:spPr bwMode="auto">
          <a:xfrm>
            <a:off x="9146117" y="5605463"/>
            <a:ext cx="173316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b="1" i="1">
                <a:solidFill>
                  <a:srgbClr val="008000"/>
                </a:solidFill>
                <a:latin typeface="Times New Roman" pitchFamily="18" charset="0"/>
              </a:rPr>
              <a:t>Prices fall;</a:t>
            </a:r>
          </a:p>
          <a:p>
            <a:pPr eaLnBrk="1" hangingPunct="1">
              <a:spcBef>
                <a:spcPct val="0"/>
              </a:spcBef>
              <a:buFontTx/>
              <a:buNone/>
            </a:pPr>
            <a:r>
              <a:rPr lang="en-US" altLang="en-US" sz="2400" b="1" i="1">
                <a:solidFill>
                  <a:srgbClr val="008000"/>
                </a:solidFill>
                <a:latin typeface="Times New Roman" pitchFamily="18" charset="0"/>
              </a:rPr>
              <a:t>Output rises</a:t>
            </a:r>
            <a:endParaRPr lang="en-US" altLang="en-US" sz="2400" b="1">
              <a:solidFill>
                <a:srgbClr val="008000"/>
              </a:solidFill>
              <a:latin typeface="Times New Roman" pitchFamily="18" charset="0"/>
            </a:endParaRPr>
          </a:p>
        </p:txBody>
      </p:sp>
      <p:sp>
        <p:nvSpPr>
          <p:cNvPr id="29703" name="Line 4"/>
          <p:cNvSpPr>
            <a:spLocks noChangeShapeType="1"/>
          </p:cNvSpPr>
          <p:nvPr/>
        </p:nvSpPr>
        <p:spPr bwMode="auto">
          <a:xfrm>
            <a:off x="2438400" y="2286000"/>
            <a:ext cx="0" cy="3200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4" name="Line 5"/>
          <p:cNvSpPr>
            <a:spLocks noChangeShapeType="1"/>
          </p:cNvSpPr>
          <p:nvPr/>
        </p:nvSpPr>
        <p:spPr bwMode="auto">
          <a:xfrm>
            <a:off x="2438400" y="5486400"/>
            <a:ext cx="6908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705" name="Line 6"/>
          <p:cNvSpPr>
            <a:spLocks noChangeShapeType="1"/>
          </p:cNvSpPr>
          <p:nvPr/>
        </p:nvSpPr>
        <p:spPr bwMode="auto">
          <a:xfrm>
            <a:off x="3048000" y="2057400"/>
            <a:ext cx="5892800" cy="3124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2234" name="Line 7"/>
          <p:cNvSpPr>
            <a:spLocks noChangeShapeType="1"/>
          </p:cNvSpPr>
          <p:nvPr/>
        </p:nvSpPr>
        <p:spPr bwMode="auto">
          <a:xfrm>
            <a:off x="2438400" y="3657600"/>
            <a:ext cx="36576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2235" name="Line 8"/>
          <p:cNvSpPr>
            <a:spLocks noChangeShapeType="1"/>
          </p:cNvSpPr>
          <p:nvPr/>
        </p:nvSpPr>
        <p:spPr bwMode="auto">
          <a:xfrm>
            <a:off x="2438400" y="4191000"/>
            <a:ext cx="46736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2236" name="Line 9"/>
          <p:cNvSpPr>
            <a:spLocks noChangeShapeType="1"/>
          </p:cNvSpPr>
          <p:nvPr/>
        </p:nvSpPr>
        <p:spPr bwMode="auto">
          <a:xfrm>
            <a:off x="7112000" y="4191000"/>
            <a:ext cx="0" cy="12954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29709" name="Text Box 10"/>
          <p:cNvSpPr txBox="1">
            <a:spLocks noChangeArrowheads="1"/>
          </p:cNvSpPr>
          <p:nvPr/>
        </p:nvSpPr>
        <p:spPr bwMode="auto">
          <a:xfrm>
            <a:off x="1828801" y="3429000"/>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1</a:t>
            </a:r>
            <a:endParaRPr lang="en-US" altLang="en-US" sz="2400">
              <a:latin typeface="Times New Roman" pitchFamily="18" charset="0"/>
            </a:endParaRPr>
          </a:p>
        </p:txBody>
      </p:sp>
      <p:sp>
        <p:nvSpPr>
          <p:cNvPr id="29710" name="Text Box 11"/>
          <p:cNvSpPr txBox="1">
            <a:spLocks noChangeArrowheads="1"/>
          </p:cNvSpPr>
          <p:nvPr/>
        </p:nvSpPr>
        <p:spPr bwMode="auto">
          <a:xfrm>
            <a:off x="1828801" y="3962400"/>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2</a:t>
            </a:r>
            <a:endParaRPr lang="en-US" altLang="en-US" sz="2400">
              <a:latin typeface="Times New Roman" pitchFamily="18" charset="0"/>
            </a:endParaRPr>
          </a:p>
        </p:txBody>
      </p:sp>
      <p:sp>
        <p:nvSpPr>
          <p:cNvPr id="29711" name="Text Box 12"/>
          <p:cNvSpPr txBox="1">
            <a:spLocks noChangeArrowheads="1"/>
          </p:cNvSpPr>
          <p:nvPr/>
        </p:nvSpPr>
        <p:spPr bwMode="auto">
          <a:xfrm>
            <a:off x="9245600" y="4038600"/>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C</a:t>
            </a:r>
            <a:r>
              <a:rPr lang="en-US" altLang="en-US" sz="2400" baseline="-25000">
                <a:latin typeface="Times New Roman" pitchFamily="18" charset="0"/>
              </a:rPr>
              <a:t>1</a:t>
            </a:r>
            <a:endParaRPr lang="en-US" altLang="en-US" sz="2400">
              <a:latin typeface="Times New Roman" pitchFamily="18" charset="0"/>
            </a:endParaRPr>
          </a:p>
        </p:txBody>
      </p:sp>
      <p:sp>
        <p:nvSpPr>
          <p:cNvPr id="29712" name="Text Box 13"/>
          <p:cNvSpPr txBox="1">
            <a:spLocks noChangeArrowheads="1"/>
          </p:cNvSpPr>
          <p:nvPr/>
        </p:nvSpPr>
        <p:spPr bwMode="auto">
          <a:xfrm>
            <a:off x="6705600" y="5486400"/>
            <a:ext cx="7556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2</a:t>
            </a:r>
            <a:endParaRPr lang="en-US" altLang="en-US" sz="2400">
              <a:latin typeface="Times New Roman" pitchFamily="18" charset="0"/>
              <a:cs typeface="Times New Roman" pitchFamily="18" charset="0"/>
            </a:endParaRPr>
          </a:p>
        </p:txBody>
      </p:sp>
      <p:sp>
        <p:nvSpPr>
          <p:cNvPr id="52241" name="Line 14"/>
          <p:cNvSpPr>
            <a:spLocks noChangeShapeType="1"/>
          </p:cNvSpPr>
          <p:nvPr/>
        </p:nvSpPr>
        <p:spPr bwMode="auto">
          <a:xfrm>
            <a:off x="6096000" y="3657600"/>
            <a:ext cx="0" cy="18288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29714" name="Rectangle 15"/>
          <p:cNvSpPr>
            <a:spLocks noChangeArrowheads="1"/>
          </p:cNvSpPr>
          <p:nvPr/>
        </p:nvSpPr>
        <p:spPr bwMode="auto">
          <a:xfrm>
            <a:off x="5689600" y="5486400"/>
            <a:ext cx="71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1</a:t>
            </a:r>
          </a:p>
        </p:txBody>
      </p:sp>
      <p:cxnSp>
        <p:nvCxnSpPr>
          <p:cNvPr id="62" name="Straight Connector 61"/>
          <p:cNvCxnSpPr/>
          <p:nvPr/>
        </p:nvCxnSpPr>
        <p:spPr>
          <a:xfrm flipV="1">
            <a:off x="2438400" y="4395788"/>
            <a:ext cx="6908800" cy="23812"/>
          </a:xfrm>
          <a:prstGeom prst="line">
            <a:avLst/>
          </a:prstGeom>
          <a:ln w="38100"/>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a:xfrm flipV="1">
            <a:off x="2438400" y="4800601"/>
            <a:ext cx="6908800" cy="23813"/>
          </a:xfrm>
          <a:prstGeom prst="line">
            <a:avLst/>
          </a:prstGeom>
          <a:ln w="38100">
            <a:solidFill>
              <a:srgbClr val="C00000"/>
            </a:solidFill>
          </a:ln>
        </p:spPr>
        <p:style>
          <a:lnRef idx="1">
            <a:schemeClr val="dk1"/>
          </a:lnRef>
          <a:fillRef idx="0">
            <a:schemeClr val="dk1"/>
          </a:fillRef>
          <a:effectRef idx="0">
            <a:schemeClr val="dk1"/>
          </a:effectRef>
          <a:fontRef idx="minor">
            <a:schemeClr val="tx1"/>
          </a:fontRef>
        </p:style>
      </p:cxnSp>
      <p:sp>
        <p:nvSpPr>
          <p:cNvPr id="29717" name="Text Box 12"/>
          <p:cNvSpPr txBox="1">
            <a:spLocks noChangeArrowheads="1"/>
          </p:cNvSpPr>
          <p:nvPr/>
        </p:nvSpPr>
        <p:spPr bwMode="auto">
          <a:xfrm>
            <a:off x="9245601" y="44958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dirty="0">
                <a:solidFill>
                  <a:srgbClr val="C00000"/>
                </a:solidFill>
                <a:latin typeface="Times New Roman" pitchFamily="18" charset="0"/>
              </a:rPr>
              <a:t>C</a:t>
            </a:r>
            <a:r>
              <a:rPr lang="en-US" altLang="en-US" sz="2400" baseline="-25000" dirty="0">
                <a:solidFill>
                  <a:srgbClr val="C00000"/>
                </a:solidFill>
                <a:latin typeface="Times New Roman" pitchFamily="18" charset="0"/>
              </a:rPr>
              <a:t>2</a:t>
            </a:r>
            <a:endParaRPr lang="en-US" altLang="en-US" sz="2400" dirty="0">
              <a:solidFill>
                <a:srgbClr val="C00000"/>
              </a:solidFill>
              <a:latin typeface="Times New Roman" pitchFamily="18" charset="0"/>
            </a:endParaRPr>
          </a:p>
        </p:txBody>
      </p:sp>
      <p:cxnSp>
        <p:nvCxnSpPr>
          <p:cNvPr id="72" name="Straight Connector 71"/>
          <p:cNvCxnSpPr/>
          <p:nvPr/>
        </p:nvCxnSpPr>
        <p:spPr>
          <a:xfrm rot="5400000">
            <a:off x="1562101" y="3923773"/>
            <a:ext cx="533400" cy="4233"/>
          </a:xfrm>
          <a:prstGeom prst="line">
            <a:avLst/>
          </a:prstGeom>
          <a:ln w="57150" cap="flat" cmpd="sng" algn="ctr">
            <a:solidFill>
              <a:srgbClr val="00B05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6096000" y="6019800"/>
            <a:ext cx="1016000" cy="1588"/>
          </a:xfrm>
          <a:prstGeom prst="line">
            <a:avLst/>
          </a:prstGeom>
          <a:ln w="57150" cap="flat" cmpd="sng" algn="ctr">
            <a:solidFill>
              <a:srgbClr val="00B05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16200000" flipH="1">
            <a:off x="9666552" y="4608249"/>
            <a:ext cx="379413" cy="2117"/>
          </a:xfrm>
          <a:prstGeom prst="line">
            <a:avLst/>
          </a:prstGeom>
          <a:ln w="57150">
            <a:solidFill>
              <a:srgbClr val="00B050"/>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29721" name="TextBox 80"/>
          <p:cNvSpPr txBox="1">
            <a:spLocks noChangeArrowheads="1"/>
          </p:cNvSpPr>
          <p:nvPr/>
        </p:nvSpPr>
        <p:spPr bwMode="auto">
          <a:xfrm>
            <a:off x="6604001" y="2819401"/>
            <a:ext cx="132183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latin typeface="Times New Roman" pitchFamily="18" charset="0"/>
                <a:cs typeface="Times New Roman" pitchFamily="18" charset="0"/>
              </a:rPr>
              <a:t>Pre-merger</a:t>
            </a:r>
          </a:p>
          <a:p>
            <a:pPr eaLnBrk="1" hangingPunct="1">
              <a:lnSpc>
                <a:spcPct val="80000"/>
              </a:lnSpc>
              <a:spcBef>
                <a:spcPct val="0"/>
              </a:spcBef>
              <a:buFontTx/>
              <a:buNone/>
            </a:pPr>
            <a:r>
              <a:rPr lang="en-US" altLang="en-US" sz="1800" b="1" dirty="0">
                <a:latin typeface="Times New Roman" pitchFamily="18" charset="0"/>
                <a:cs typeface="Times New Roman" pitchFamily="18" charset="0"/>
              </a:rPr>
              <a:t>conditions</a:t>
            </a:r>
          </a:p>
        </p:txBody>
      </p:sp>
      <p:cxnSp>
        <p:nvCxnSpPr>
          <p:cNvPr id="82" name="Straight Connector 81"/>
          <p:cNvCxnSpPr/>
          <p:nvPr/>
        </p:nvCxnSpPr>
        <p:spPr>
          <a:xfrm rot="10800000" flipV="1">
            <a:off x="6197600" y="32766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29723" name="TextBox 80"/>
          <p:cNvSpPr txBox="1">
            <a:spLocks noChangeArrowheads="1"/>
          </p:cNvSpPr>
          <p:nvPr/>
        </p:nvSpPr>
        <p:spPr bwMode="auto">
          <a:xfrm>
            <a:off x="7732185" y="3457576"/>
            <a:ext cx="14029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latin typeface="Times New Roman" pitchFamily="18" charset="0"/>
                <a:cs typeface="Times New Roman" pitchFamily="18" charset="0"/>
              </a:rPr>
              <a:t>Post-merger</a:t>
            </a:r>
          </a:p>
          <a:p>
            <a:pPr eaLnBrk="1" hangingPunct="1">
              <a:lnSpc>
                <a:spcPct val="80000"/>
              </a:lnSpc>
              <a:spcBef>
                <a:spcPct val="0"/>
              </a:spcBef>
              <a:buFontTx/>
              <a:buNone/>
            </a:pPr>
            <a:r>
              <a:rPr lang="en-US" altLang="en-US" sz="1800" b="1" dirty="0">
                <a:latin typeface="Times New Roman" pitchFamily="18" charset="0"/>
                <a:cs typeface="Times New Roman" pitchFamily="18" charset="0"/>
              </a:rPr>
              <a:t>conditions</a:t>
            </a:r>
          </a:p>
        </p:txBody>
      </p:sp>
      <p:cxnSp>
        <p:nvCxnSpPr>
          <p:cNvPr id="28" name="Straight Connector 27"/>
          <p:cNvCxnSpPr/>
          <p:nvPr/>
        </p:nvCxnSpPr>
        <p:spPr>
          <a:xfrm rot="10800000" flipV="1">
            <a:off x="7164917" y="38100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2" name="Oval 1">
            <a:extLst>
              <a:ext uri="{FF2B5EF4-FFF2-40B4-BE49-F238E27FC236}">
                <a16:creationId xmlns:a16="http://schemas.microsoft.com/office/drawing/2014/main" id="{9B2506C8-F96B-43AB-A649-65ABF9C9E7B6}"/>
              </a:ext>
            </a:extLst>
          </p:cNvPr>
          <p:cNvSpPr/>
          <p:nvPr/>
        </p:nvSpPr>
        <p:spPr>
          <a:xfrm>
            <a:off x="5943601" y="3529012"/>
            <a:ext cx="253994" cy="2047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CA56E09B-F3A7-4581-9736-E43C8AC46381}"/>
              </a:ext>
            </a:extLst>
          </p:cNvPr>
          <p:cNvSpPr/>
          <p:nvPr/>
        </p:nvSpPr>
        <p:spPr>
          <a:xfrm>
            <a:off x="6916529" y="4064658"/>
            <a:ext cx="253994" cy="20477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1062067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
          <p:cNvSpPr>
            <a:spLocks noChangeArrowheads="1"/>
          </p:cNvSpPr>
          <p:nvPr/>
        </p:nvSpPr>
        <p:spPr bwMode="auto">
          <a:xfrm>
            <a:off x="1071863" y="1312060"/>
            <a:ext cx="9043097"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dirty="0">
                <a:latin typeface="Times New Roman" panose="02020603050405020304" pitchFamily="18" charset="0"/>
                <a:cs typeface="Times New Roman" panose="02020603050405020304" pitchFamily="18" charset="0"/>
              </a:rPr>
              <a:t> </a:t>
            </a:r>
          </a:p>
          <a:p>
            <a:pPr>
              <a:spcBef>
                <a:spcPct val="0"/>
              </a:spcBef>
              <a:buFontTx/>
              <a:buNone/>
            </a:pPr>
            <a:r>
              <a:rPr lang="en-US" sz="1600" dirty="0">
                <a:latin typeface="Times New Roman" panose="02020603050405020304" pitchFamily="18" charset="0"/>
                <a:cs typeface="Times New Roman" panose="02020603050405020304" pitchFamily="18" charset="0"/>
              </a:rPr>
              <a:t>1. </a:t>
            </a:r>
            <a:r>
              <a:rPr lang="en-US" sz="1600" b="1" i="1" dirty="0">
                <a:latin typeface="Times New Roman" panose="02020603050405020304" pitchFamily="18" charset="0"/>
                <a:cs typeface="Times New Roman" panose="02020603050405020304" pitchFamily="18" charset="0"/>
              </a:rPr>
              <a:t>Filing</a:t>
            </a:r>
            <a:r>
              <a:rPr lang="en-US" sz="1600" dirty="0">
                <a:latin typeface="Times New Roman" panose="02020603050405020304" pitchFamily="18" charset="0"/>
                <a:cs typeface="Times New Roman" panose="02020603050405020304" pitchFamily="18" charset="0"/>
              </a:rPr>
              <a:t>: Transaction filed with the FTC and DOJ.</a:t>
            </a:r>
          </a:p>
          <a:p>
            <a:pPr>
              <a:spcBef>
                <a:spcPct val="0"/>
              </a:spcBef>
              <a:buFontTx/>
              <a:buNone/>
            </a:pPr>
            <a:r>
              <a:rPr lang="en-US" sz="1600" dirty="0">
                <a:latin typeface="Times New Roman" panose="02020603050405020304" pitchFamily="18" charset="0"/>
                <a:cs typeface="Times New Roman" panose="02020603050405020304" pitchFamily="18" charset="0"/>
              </a:rPr>
              <a:t> </a:t>
            </a:r>
          </a:p>
          <a:p>
            <a:pPr>
              <a:spcBef>
                <a:spcPct val="0"/>
              </a:spcBef>
              <a:buFontTx/>
              <a:buNone/>
            </a:pPr>
            <a:r>
              <a:rPr lang="en-US" sz="1600" dirty="0">
                <a:latin typeface="Times New Roman" panose="02020603050405020304" pitchFamily="18" charset="0"/>
                <a:cs typeface="Times New Roman" panose="02020603050405020304" pitchFamily="18" charset="0"/>
              </a:rPr>
              <a:t>2. </a:t>
            </a:r>
            <a:r>
              <a:rPr lang="en-US" sz="1600" b="1" i="1" dirty="0">
                <a:latin typeface="Times New Roman" panose="02020603050405020304" pitchFamily="18" charset="0"/>
                <a:cs typeface="Times New Roman" panose="02020603050405020304" pitchFamily="18" charset="0"/>
              </a:rPr>
              <a:t>Clearance</a:t>
            </a:r>
            <a:r>
              <a:rPr lang="en-US" sz="1600" dirty="0">
                <a:latin typeface="Times New Roman" panose="02020603050405020304" pitchFamily="18" charset="0"/>
                <a:cs typeface="Times New Roman" panose="02020603050405020304" pitchFamily="18" charset="0"/>
              </a:rPr>
              <a:t>: DOJ and FTC decide which agency (if any) will investigate. If neither agency wishes to investigate, and early termination has been requested by the parties, it will generally be granted.</a:t>
            </a:r>
          </a:p>
          <a:p>
            <a:pPr>
              <a:spcBef>
                <a:spcPct val="0"/>
              </a:spcBef>
              <a:buFontTx/>
              <a:buNone/>
            </a:pPr>
            <a:r>
              <a:rPr lang="en-US" sz="1600" dirty="0">
                <a:latin typeface="Times New Roman" panose="02020603050405020304" pitchFamily="18" charset="0"/>
                <a:cs typeface="Times New Roman" panose="02020603050405020304" pitchFamily="18" charset="0"/>
              </a:rPr>
              <a:t> </a:t>
            </a:r>
          </a:p>
          <a:p>
            <a:pPr>
              <a:spcBef>
                <a:spcPct val="0"/>
              </a:spcBef>
              <a:buFontTx/>
              <a:buNone/>
            </a:pPr>
            <a:r>
              <a:rPr lang="en-US" sz="1600" dirty="0">
                <a:latin typeface="Times New Roman" panose="02020603050405020304" pitchFamily="18" charset="0"/>
                <a:cs typeface="Times New Roman" panose="02020603050405020304" pitchFamily="18" charset="0"/>
              </a:rPr>
              <a:t>3</a:t>
            </a:r>
            <a:r>
              <a:rPr lang="en-US" sz="1600" b="1" dirty="0">
                <a:latin typeface="Times New Roman" panose="02020603050405020304" pitchFamily="18" charset="0"/>
                <a:cs typeface="Times New Roman" panose="02020603050405020304" pitchFamily="18" charset="0"/>
              </a:rPr>
              <a:t>. </a:t>
            </a:r>
            <a:r>
              <a:rPr lang="en-US" sz="1600" b="1" i="1" dirty="0">
                <a:latin typeface="Times New Roman" panose="02020603050405020304" pitchFamily="18" charset="0"/>
                <a:cs typeface="Times New Roman" panose="02020603050405020304" pitchFamily="18" charset="0"/>
              </a:rPr>
              <a:t>Initial waiting period</a:t>
            </a:r>
            <a:r>
              <a:rPr lang="en-US" sz="1600" dirty="0">
                <a:latin typeface="Times New Roman" panose="02020603050405020304" pitchFamily="18" charset="0"/>
                <a:cs typeface="Times New Roman" panose="02020603050405020304" pitchFamily="18" charset="0"/>
              </a:rPr>
              <a:t>: the investigating agency decides whether to issue a “second request.” </a:t>
            </a:r>
            <a:r>
              <a:rPr lang="en-US" sz="1600" dirty="0">
                <a:solidFill>
                  <a:srgbClr val="C00000"/>
                </a:solidFill>
                <a:latin typeface="Times New Roman" panose="02020603050405020304" pitchFamily="18" charset="0"/>
                <a:cs typeface="Times New Roman" panose="02020603050405020304" pitchFamily="18" charset="0"/>
              </a:rPr>
              <a:t>The merging firms cannot close (consummate) their transaction for 30 days following the date of their filing </a:t>
            </a:r>
            <a:r>
              <a:rPr lang="en-US" sz="1600" dirty="0">
                <a:latin typeface="Times New Roman" panose="02020603050405020304" pitchFamily="18" charset="0"/>
                <a:cs typeface="Times New Roman" panose="02020603050405020304" pitchFamily="18" charset="0"/>
              </a:rPr>
              <a:t>(15 days for a cash tender offer or an acquisition in bankruptcy), unless early termination of the waiting period is granted. The waiting period is extended if there is a second request.</a:t>
            </a:r>
          </a:p>
          <a:p>
            <a:pPr>
              <a:spcBef>
                <a:spcPct val="0"/>
              </a:spcBef>
              <a:buFontTx/>
              <a:buNone/>
            </a:pPr>
            <a:r>
              <a:rPr lang="en-US" sz="1600" dirty="0">
                <a:latin typeface="Times New Roman" panose="02020603050405020304" pitchFamily="18" charset="0"/>
                <a:cs typeface="Times New Roman" panose="02020603050405020304" pitchFamily="18" charset="0"/>
              </a:rPr>
              <a:t> </a:t>
            </a:r>
          </a:p>
          <a:p>
            <a:pPr>
              <a:spcBef>
                <a:spcPct val="0"/>
              </a:spcBef>
              <a:buFontTx/>
              <a:buNone/>
            </a:pPr>
            <a:r>
              <a:rPr lang="en-US" sz="1600" dirty="0">
                <a:latin typeface="Times New Roman" panose="02020603050405020304" pitchFamily="18" charset="0"/>
                <a:cs typeface="Times New Roman" panose="02020603050405020304" pitchFamily="18" charset="0"/>
              </a:rPr>
              <a:t>4. </a:t>
            </a:r>
            <a:r>
              <a:rPr lang="en-US" sz="1600" b="1" i="1" dirty="0">
                <a:latin typeface="Times New Roman" panose="02020603050405020304" pitchFamily="18" charset="0"/>
                <a:cs typeface="Times New Roman" panose="02020603050405020304" pitchFamily="18" charset="0"/>
              </a:rPr>
              <a:t>Second Request</a:t>
            </a:r>
            <a:r>
              <a:rPr lang="en-US" sz="1600" dirty="0">
                <a:latin typeface="Times New Roman" panose="02020603050405020304" pitchFamily="18" charset="0"/>
                <a:cs typeface="Times New Roman" panose="02020603050405020304" pitchFamily="18" charset="0"/>
              </a:rPr>
              <a:t>:</a:t>
            </a:r>
            <a:r>
              <a:rPr lang="en-US" sz="1600" dirty="0">
                <a:solidFill>
                  <a:srgbClr val="C00000"/>
                </a:solidFill>
                <a:latin typeface="Times New Roman" panose="02020603050405020304" pitchFamily="18" charset="0"/>
                <a:cs typeface="Times New Roman" panose="02020603050405020304" pitchFamily="18" charset="0"/>
              </a:rPr>
              <a:t> the investigating agency may request additional information. The second request is typically extensive, although it may be reduced by mutual agreement, and parties may take weeks or sometimes months to comply with it.</a:t>
            </a:r>
          </a:p>
          <a:p>
            <a:pPr>
              <a:spcBef>
                <a:spcPct val="0"/>
              </a:spcBef>
              <a:buFontTx/>
              <a:buNone/>
            </a:pPr>
            <a:r>
              <a:rPr lang="en-US" sz="1600" dirty="0">
                <a:latin typeface="Times New Roman" panose="02020603050405020304" pitchFamily="18" charset="0"/>
                <a:cs typeface="Times New Roman" panose="02020603050405020304" pitchFamily="18" charset="0"/>
              </a:rPr>
              <a:t> </a:t>
            </a:r>
          </a:p>
          <a:p>
            <a:pPr>
              <a:spcBef>
                <a:spcPct val="0"/>
              </a:spcBef>
              <a:buFontTx/>
              <a:buNone/>
            </a:pPr>
            <a:r>
              <a:rPr lang="en-US" sz="1600" dirty="0">
                <a:latin typeface="Times New Roman" panose="02020603050405020304" pitchFamily="18" charset="0"/>
                <a:cs typeface="Times New Roman" panose="02020603050405020304" pitchFamily="18" charset="0"/>
              </a:rPr>
              <a:t>5. </a:t>
            </a:r>
            <a:r>
              <a:rPr lang="en-US" sz="1600" b="1" i="1" dirty="0">
                <a:latin typeface="Times New Roman" panose="02020603050405020304" pitchFamily="18" charset="0"/>
                <a:cs typeface="Times New Roman" panose="02020603050405020304" pitchFamily="18" charset="0"/>
              </a:rPr>
              <a:t>Second waiting period</a:t>
            </a:r>
            <a:r>
              <a:rPr lang="en-US" sz="1600" dirty="0">
                <a:latin typeface="Times New Roman" panose="02020603050405020304" pitchFamily="18" charset="0"/>
                <a:cs typeface="Times New Roman" panose="02020603050405020304" pitchFamily="18" charset="0"/>
              </a:rPr>
              <a:t>: the investigating agency decides whether to challenge the deal. </a:t>
            </a:r>
            <a:r>
              <a:rPr lang="en-US" sz="1600" dirty="0">
                <a:solidFill>
                  <a:srgbClr val="C00000"/>
                </a:solidFill>
                <a:latin typeface="Times New Roman" panose="02020603050405020304" pitchFamily="18" charset="0"/>
                <a:cs typeface="Times New Roman" panose="02020603050405020304" pitchFamily="18" charset="0"/>
              </a:rPr>
              <a:t>The parties may not close their transaction until they have substantially complied with the second request and a second waiting period of thirty (30) days</a:t>
            </a:r>
            <a:r>
              <a:rPr lang="en-US" sz="1600" dirty="0">
                <a:latin typeface="Times New Roman" panose="02020603050405020304" pitchFamily="18" charset="0"/>
                <a:cs typeface="Times New Roman" panose="02020603050405020304" pitchFamily="18" charset="0"/>
              </a:rPr>
              <a:t> (ten (10) days for a cash tender offer or an acquisition in bankruptcy) is complete. If the agency brings a court challenge, it will typically seek a temporary restraining order (or negotiate one with the parties) to prevent consummation of the transaction while the preliminary injunction hearing is pending.</a:t>
            </a:r>
          </a:p>
        </p:txBody>
      </p:sp>
      <p:sp>
        <p:nvSpPr>
          <p:cNvPr id="67587" name="TextBox 2"/>
          <p:cNvSpPr txBox="1">
            <a:spLocks noChangeArrowheads="1"/>
          </p:cNvSpPr>
          <p:nvPr/>
        </p:nvSpPr>
        <p:spPr bwMode="auto">
          <a:xfrm>
            <a:off x="1101101" y="457201"/>
            <a:ext cx="941353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2800" dirty="0">
                <a:latin typeface="Times New Roman" panose="02020603050405020304" pitchFamily="18" charset="0"/>
                <a:cs typeface="Times New Roman" panose="02020603050405020304" pitchFamily="18" charset="0"/>
              </a:rPr>
              <a:t>Figure 5–2:</a:t>
            </a:r>
          </a:p>
          <a:p>
            <a:pPr algn="ctr">
              <a:spcBef>
                <a:spcPct val="0"/>
              </a:spcBef>
              <a:buFontTx/>
              <a:buNone/>
            </a:pPr>
            <a:r>
              <a:rPr lang="en-US" sz="2800" dirty="0">
                <a:latin typeface="Times New Roman" panose="02020603050405020304" pitchFamily="18" charset="0"/>
                <a:cs typeface="Times New Roman" panose="02020603050405020304" pitchFamily="18" charset="0"/>
              </a:rPr>
              <a:t>Stages of HSR Merger Review at the Federal Antitrust Agencies</a:t>
            </a:r>
          </a:p>
        </p:txBody>
      </p:sp>
      <p:sp>
        <p:nvSpPr>
          <p:cNvPr id="67589" name="TextBox 4"/>
          <p:cNvSpPr txBox="1">
            <a:spLocks noChangeArrowheads="1"/>
          </p:cNvSpPr>
          <p:nvPr/>
        </p:nvSpPr>
        <p:spPr bwMode="auto">
          <a:xfrm>
            <a:off x="9204325" y="6292850"/>
            <a:ext cx="10743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pp. 740-41</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4</a:t>
            </a:fld>
            <a:endParaRPr lang="en-US" altLang="en-US"/>
          </a:p>
        </p:txBody>
      </p:sp>
    </p:spTree>
    <p:extLst>
      <p:ext uri="{BB962C8B-B14F-4D97-AF65-F5344CB8AC3E}">
        <p14:creationId xmlns:p14="http://schemas.microsoft.com/office/powerpoint/2010/main" val="37474037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25864" y="365125"/>
            <a:ext cx="11227324" cy="1325563"/>
          </a:xfrm>
        </p:spPr>
        <p:txBody>
          <a:bodyPr>
            <a:normAutofit/>
          </a:bodyPr>
          <a:lstStyle/>
          <a:p>
            <a:pPr>
              <a:lnSpc>
                <a:spcPct val="80000"/>
              </a:lnSpc>
            </a:pPr>
            <a:r>
              <a:rPr lang="en-US" altLang="en-US" dirty="0"/>
              <a:t>Impact of Merger on Consumers: Which Effect Will Dominate?</a:t>
            </a:r>
            <a:br>
              <a:rPr lang="en-US" altLang="en-US" dirty="0"/>
            </a:br>
            <a:r>
              <a:rPr lang="en-US" altLang="en-US" i="1" dirty="0"/>
              <a:t>Will Price Rise or Fall on Balance?</a:t>
            </a:r>
          </a:p>
        </p:txBody>
      </p:sp>
      <p:sp>
        <p:nvSpPr>
          <p:cNvPr id="30723" name="Rectangle 3"/>
          <p:cNvSpPr>
            <a:spLocks noGrp="1" noChangeArrowheads="1"/>
          </p:cNvSpPr>
          <p:nvPr>
            <p:ph idx="1"/>
          </p:nvPr>
        </p:nvSpPr>
        <p:spPr/>
        <p:txBody>
          <a:bodyPr/>
          <a:lstStyle/>
          <a:p>
            <a:pPr>
              <a:buFont typeface="Wingdings" pitchFamily="2" charset="2"/>
              <a:buNone/>
            </a:pPr>
            <a:r>
              <a:rPr lang="en-US" altLang="en-US" dirty="0"/>
              <a:t> </a:t>
            </a:r>
          </a:p>
        </p:txBody>
      </p:sp>
      <p:sp>
        <p:nvSpPr>
          <p:cNvPr id="3072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E098F989-B653-4517-AFD7-4A2FD23AC220}" type="slidenum">
              <a:rPr lang="en-US" altLang="en-US" sz="1400" smtClean="0">
                <a:solidFill>
                  <a:srgbClr val="FFFFFF"/>
                </a:solidFill>
                <a:latin typeface="Tahoma" pitchFamily="34" charset="0"/>
              </a:rPr>
              <a:pPr>
                <a:spcBef>
                  <a:spcPct val="0"/>
                </a:spcBef>
                <a:buFontTx/>
                <a:buNone/>
              </a:pPr>
              <a:t>40</a:t>
            </a:fld>
            <a:endParaRPr lang="en-US" altLang="en-US" sz="1400">
              <a:solidFill>
                <a:srgbClr val="FFFFFF"/>
              </a:solidFill>
              <a:latin typeface="Tahoma" pitchFamily="34" charset="0"/>
            </a:endParaRPr>
          </a:p>
        </p:txBody>
      </p:sp>
      <p:sp>
        <p:nvSpPr>
          <p:cNvPr id="30725" name="Line 4"/>
          <p:cNvSpPr>
            <a:spLocks noChangeShapeType="1"/>
          </p:cNvSpPr>
          <p:nvPr/>
        </p:nvSpPr>
        <p:spPr bwMode="auto">
          <a:xfrm>
            <a:off x="2438400" y="2286000"/>
            <a:ext cx="0" cy="3200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6" name="Line 5"/>
          <p:cNvSpPr>
            <a:spLocks noChangeShapeType="1"/>
          </p:cNvSpPr>
          <p:nvPr/>
        </p:nvSpPr>
        <p:spPr bwMode="auto">
          <a:xfrm>
            <a:off x="2438400" y="5486400"/>
            <a:ext cx="6908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727" name="Line 6"/>
          <p:cNvSpPr>
            <a:spLocks noChangeShapeType="1"/>
          </p:cNvSpPr>
          <p:nvPr/>
        </p:nvSpPr>
        <p:spPr bwMode="auto">
          <a:xfrm>
            <a:off x="3048000" y="2057400"/>
            <a:ext cx="5892800" cy="3124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4280" name="Line 7"/>
          <p:cNvSpPr>
            <a:spLocks noChangeShapeType="1"/>
          </p:cNvSpPr>
          <p:nvPr/>
        </p:nvSpPr>
        <p:spPr bwMode="auto">
          <a:xfrm>
            <a:off x="2438400" y="3657600"/>
            <a:ext cx="36576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4281" name="Line 8"/>
          <p:cNvSpPr>
            <a:spLocks noChangeShapeType="1"/>
          </p:cNvSpPr>
          <p:nvPr/>
        </p:nvSpPr>
        <p:spPr bwMode="auto">
          <a:xfrm>
            <a:off x="2438400" y="4191000"/>
            <a:ext cx="46736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4282" name="Line 9"/>
          <p:cNvSpPr>
            <a:spLocks noChangeShapeType="1"/>
          </p:cNvSpPr>
          <p:nvPr/>
        </p:nvSpPr>
        <p:spPr bwMode="auto">
          <a:xfrm>
            <a:off x="7112000" y="4191000"/>
            <a:ext cx="0" cy="12954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30731" name="Text Box 10"/>
          <p:cNvSpPr txBox="1">
            <a:spLocks noChangeArrowheads="1"/>
          </p:cNvSpPr>
          <p:nvPr/>
        </p:nvSpPr>
        <p:spPr bwMode="auto">
          <a:xfrm>
            <a:off x="1828801" y="3429000"/>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1</a:t>
            </a:r>
            <a:endParaRPr lang="en-US" altLang="en-US" sz="2400">
              <a:latin typeface="Times New Roman" pitchFamily="18" charset="0"/>
            </a:endParaRPr>
          </a:p>
        </p:txBody>
      </p:sp>
      <p:sp>
        <p:nvSpPr>
          <p:cNvPr id="30732" name="Text Box 11"/>
          <p:cNvSpPr txBox="1">
            <a:spLocks noChangeArrowheads="1"/>
          </p:cNvSpPr>
          <p:nvPr/>
        </p:nvSpPr>
        <p:spPr bwMode="auto">
          <a:xfrm>
            <a:off x="1828801" y="3962401"/>
            <a:ext cx="4812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solidFill>
                  <a:srgbClr val="008000"/>
                </a:solidFill>
                <a:latin typeface="Times New Roman" pitchFamily="18" charset="0"/>
              </a:rPr>
              <a:t>P</a:t>
            </a:r>
            <a:r>
              <a:rPr lang="en-US" altLang="en-US" sz="2400" baseline="-25000">
                <a:solidFill>
                  <a:srgbClr val="008000"/>
                </a:solidFill>
                <a:latin typeface="Times New Roman" pitchFamily="18" charset="0"/>
              </a:rPr>
              <a:t>L</a:t>
            </a:r>
            <a:endParaRPr lang="en-US" altLang="en-US" sz="2400">
              <a:solidFill>
                <a:srgbClr val="008000"/>
              </a:solidFill>
              <a:latin typeface="Times New Roman" pitchFamily="18" charset="0"/>
            </a:endParaRPr>
          </a:p>
        </p:txBody>
      </p:sp>
      <p:sp>
        <p:nvSpPr>
          <p:cNvPr id="30733" name="Text Box 12"/>
          <p:cNvSpPr txBox="1">
            <a:spLocks noChangeArrowheads="1"/>
          </p:cNvSpPr>
          <p:nvPr/>
        </p:nvSpPr>
        <p:spPr bwMode="auto">
          <a:xfrm>
            <a:off x="9245600" y="4038600"/>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C</a:t>
            </a:r>
            <a:r>
              <a:rPr lang="en-US" altLang="en-US" sz="2400" baseline="-25000">
                <a:latin typeface="Times New Roman" pitchFamily="18" charset="0"/>
              </a:rPr>
              <a:t>1</a:t>
            </a:r>
            <a:endParaRPr lang="en-US" altLang="en-US" sz="2400">
              <a:latin typeface="Times New Roman" pitchFamily="18" charset="0"/>
            </a:endParaRPr>
          </a:p>
        </p:txBody>
      </p:sp>
      <p:sp>
        <p:nvSpPr>
          <p:cNvPr id="30734" name="Text Box 13"/>
          <p:cNvSpPr txBox="1">
            <a:spLocks noChangeArrowheads="1"/>
          </p:cNvSpPr>
          <p:nvPr/>
        </p:nvSpPr>
        <p:spPr bwMode="auto">
          <a:xfrm>
            <a:off x="6705600" y="5486401"/>
            <a:ext cx="755651"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solidFill>
                  <a:srgbClr val="008000"/>
                </a:solidFill>
                <a:latin typeface="Times New Roman" pitchFamily="18" charset="0"/>
                <a:cs typeface="Times New Roman" pitchFamily="18" charset="0"/>
              </a:rPr>
              <a:t>Q</a:t>
            </a:r>
            <a:r>
              <a:rPr lang="en-US" altLang="en-US" sz="2400" baseline="-25000">
                <a:solidFill>
                  <a:srgbClr val="008000"/>
                </a:solidFill>
                <a:latin typeface="Times New Roman" pitchFamily="18" charset="0"/>
                <a:cs typeface="Times New Roman" pitchFamily="18" charset="0"/>
              </a:rPr>
              <a:t>H</a:t>
            </a:r>
          </a:p>
        </p:txBody>
      </p:sp>
      <p:sp>
        <p:nvSpPr>
          <p:cNvPr id="54287" name="Line 14"/>
          <p:cNvSpPr>
            <a:spLocks noChangeShapeType="1"/>
          </p:cNvSpPr>
          <p:nvPr/>
        </p:nvSpPr>
        <p:spPr bwMode="auto">
          <a:xfrm flipH="1">
            <a:off x="6096000" y="3638550"/>
            <a:ext cx="76200" cy="184785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30736" name="Rectangle 15"/>
          <p:cNvSpPr>
            <a:spLocks noChangeArrowheads="1"/>
          </p:cNvSpPr>
          <p:nvPr/>
        </p:nvSpPr>
        <p:spPr bwMode="auto">
          <a:xfrm>
            <a:off x="5689600" y="5486400"/>
            <a:ext cx="71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1</a:t>
            </a:r>
          </a:p>
        </p:txBody>
      </p:sp>
      <p:cxnSp>
        <p:nvCxnSpPr>
          <p:cNvPr id="39" name="Straight Connector 38"/>
          <p:cNvCxnSpPr/>
          <p:nvPr/>
        </p:nvCxnSpPr>
        <p:spPr>
          <a:xfrm flipV="1">
            <a:off x="2438400" y="4395788"/>
            <a:ext cx="6908800" cy="23812"/>
          </a:xfrm>
          <a:prstGeom prst="line">
            <a:avLst/>
          </a:prstGeom>
          <a:ln w="38100"/>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flipV="1">
            <a:off x="2438400" y="4800601"/>
            <a:ext cx="6908800" cy="23813"/>
          </a:xfrm>
          <a:prstGeom prst="line">
            <a:avLst/>
          </a:prstGeom>
          <a:ln w="38100">
            <a:solidFill>
              <a:srgbClr val="C00000"/>
            </a:solidFill>
          </a:ln>
        </p:spPr>
        <p:style>
          <a:lnRef idx="1">
            <a:schemeClr val="dk1"/>
          </a:lnRef>
          <a:fillRef idx="0">
            <a:schemeClr val="dk1"/>
          </a:fillRef>
          <a:effectRef idx="0">
            <a:schemeClr val="dk1"/>
          </a:effectRef>
          <a:fontRef idx="minor">
            <a:schemeClr val="tx1"/>
          </a:fontRef>
        </p:style>
      </p:cxnSp>
      <p:sp>
        <p:nvSpPr>
          <p:cNvPr id="30739" name="Text Box 12"/>
          <p:cNvSpPr txBox="1">
            <a:spLocks noChangeArrowheads="1"/>
          </p:cNvSpPr>
          <p:nvPr/>
        </p:nvSpPr>
        <p:spPr bwMode="auto">
          <a:xfrm>
            <a:off x="9245601" y="44958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dirty="0">
                <a:solidFill>
                  <a:srgbClr val="C00000"/>
                </a:solidFill>
                <a:latin typeface="Times New Roman" pitchFamily="18" charset="0"/>
              </a:rPr>
              <a:t>C</a:t>
            </a:r>
            <a:r>
              <a:rPr lang="en-US" altLang="en-US" sz="2400" baseline="-25000" dirty="0">
                <a:solidFill>
                  <a:srgbClr val="C00000"/>
                </a:solidFill>
                <a:latin typeface="Times New Roman" pitchFamily="18" charset="0"/>
              </a:rPr>
              <a:t>2</a:t>
            </a:r>
            <a:endParaRPr lang="en-US" altLang="en-US" sz="2400" dirty="0">
              <a:solidFill>
                <a:srgbClr val="C00000"/>
              </a:solidFill>
              <a:latin typeface="Times New Roman" pitchFamily="18" charset="0"/>
            </a:endParaRPr>
          </a:p>
        </p:txBody>
      </p:sp>
      <p:sp>
        <p:nvSpPr>
          <p:cNvPr id="54292" name="Line 8"/>
          <p:cNvSpPr>
            <a:spLocks noChangeShapeType="1"/>
          </p:cNvSpPr>
          <p:nvPr/>
        </p:nvSpPr>
        <p:spPr bwMode="auto">
          <a:xfrm>
            <a:off x="2438400" y="2971800"/>
            <a:ext cx="23368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30741" name="Text Box 11"/>
          <p:cNvSpPr txBox="1">
            <a:spLocks noChangeArrowheads="1"/>
          </p:cNvSpPr>
          <p:nvPr/>
        </p:nvSpPr>
        <p:spPr bwMode="auto">
          <a:xfrm>
            <a:off x="1830918" y="2708276"/>
            <a:ext cx="5036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solidFill>
                  <a:srgbClr val="C00000"/>
                </a:solidFill>
                <a:latin typeface="Times New Roman" pitchFamily="18" charset="0"/>
              </a:rPr>
              <a:t>P</a:t>
            </a:r>
            <a:r>
              <a:rPr lang="en-US" altLang="en-US" sz="2400" baseline="-25000">
                <a:solidFill>
                  <a:srgbClr val="C00000"/>
                </a:solidFill>
                <a:latin typeface="Times New Roman" pitchFamily="18" charset="0"/>
              </a:rPr>
              <a:t>H</a:t>
            </a:r>
            <a:endParaRPr lang="en-US" altLang="en-US" sz="2400">
              <a:solidFill>
                <a:srgbClr val="C00000"/>
              </a:solidFill>
              <a:latin typeface="Times New Roman" pitchFamily="18" charset="0"/>
            </a:endParaRPr>
          </a:p>
        </p:txBody>
      </p:sp>
      <p:sp>
        <p:nvSpPr>
          <p:cNvPr id="54294" name="Line 9"/>
          <p:cNvSpPr>
            <a:spLocks noChangeShapeType="1"/>
          </p:cNvSpPr>
          <p:nvPr/>
        </p:nvSpPr>
        <p:spPr bwMode="auto">
          <a:xfrm>
            <a:off x="4775200" y="2971800"/>
            <a:ext cx="0" cy="25146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30743" name="Text Box 13"/>
          <p:cNvSpPr txBox="1">
            <a:spLocks noChangeArrowheads="1"/>
          </p:cNvSpPr>
          <p:nvPr/>
        </p:nvSpPr>
        <p:spPr bwMode="auto">
          <a:xfrm>
            <a:off x="4470400" y="5486400"/>
            <a:ext cx="7556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solidFill>
                  <a:srgbClr val="FF0000"/>
                </a:solidFill>
                <a:latin typeface="Times New Roman" pitchFamily="18" charset="0"/>
                <a:cs typeface="Times New Roman" pitchFamily="18" charset="0"/>
              </a:rPr>
              <a:t>Q</a:t>
            </a:r>
            <a:r>
              <a:rPr lang="en-US" altLang="en-US" sz="2400" baseline="-25000">
                <a:solidFill>
                  <a:srgbClr val="FF0000"/>
                </a:solidFill>
                <a:latin typeface="Times New Roman" pitchFamily="18" charset="0"/>
                <a:cs typeface="Times New Roman" pitchFamily="18" charset="0"/>
              </a:rPr>
              <a:t>L</a:t>
            </a:r>
            <a:endParaRPr lang="en-US" altLang="en-US" sz="2400">
              <a:solidFill>
                <a:srgbClr val="FF0000"/>
              </a:solidFill>
              <a:latin typeface="Times New Roman" pitchFamily="18" charset="0"/>
              <a:cs typeface="Times New Roman" pitchFamily="18" charset="0"/>
            </a:endParaRPr>
          </a:p>
        </p:txBody>
      </p:sp>
      <p:sp>
        <p:nvSpPr>
          <p:cNvPr id="30744" name="TextBox 49"/>
          <p:cNvSpPr txBox="1">
            <a:spLocks noChangeArrowheads="1"/>
          </p:cNvSpPr>
          <p:nvPr/>
        </p:nvSpPr>
        <p:spPr bwMode="auto">
          <a:xfrm>
            <a:off x="6759058" y="2819401"/>
            <a:ext cx="132183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80000"/>
              </a:lnSpc>
              <a:spcBef>
                <a:spcPct val="0"/>
              </a:spcBef>
              <a:buFontTx/>
              <a:buNone/>
            </a:pPr>
            <a:r>
              <a:rPr lang="en-US" altLang="en-US" sz="1800" b="1" i="1" dirty="0">
                <a:solidFill>
                  <a:srgbClr val="0070C0"/>
                </a:solidFill>
                <a:latin typeface="Times New Roman" pitchFamily="18" charset="0"/>
                <a:cs typeface="Times New Roman" pitchFamily="18" charset="0"/>
              </a:rPr>
              <a:t>Pre-merger</a:t>
            </a:r>
          </a:p>
          <a:p>
            <a:pPr algn="ctr" eaLnBrk="1" hangingPunct="1">
              <a:lnSpc>
                <a:spcPct val="80000"/>
              </a:lnSpc>
              <a:spcBef>
                <a:spcPct val="0"/>
              </a:spcBef>
              <a:buFontTx/>
              <a:buNone/>
            </a:pPr>
            <a:r>
              <a:rPr lang="en-US" altLang="en-US" sz="1800" b="1" i="1" dirty="0">
                <a:solidFill>
                  <a:srgbClr val="0070C0"/>
                </a:solidFill>
                <a:latin typeface="Times New Roman" pitchFamily="18" charset="0"/>
                <a:cs typeface="Times New Roman" pitchFamily="18" charset="0"/>
              </a:rPr>
              <a:t>conditions</a:t>
            </a:r>
          </a:p>
        </p:txBody>
      </p:sp>
      <p:cxnSp>
        <p:nvCxnSpPr>
          <p:cNvPr id="51" name="Straight Connector 50"/>
          <p:cNvCxnSpPr/>
          <p:nvPr/>
        </p:nvCxnSpPr>
        <p:spPr>
          <a:xfrm rot="10800000" flipV="1">
            <a:off x="6197600" y="32766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30746" name="TextBox 1"/>
          <p:cNvSpPr txBox="1">
            <a:spLocks noChangeArrowheads="1"/>
          </p:cNvSpPr>
          <p:nvPr/>
        </p:nvSpPr>
        <p:spPr bwMode="auto">
          <a:xfrm>
            <a:off x="6933210" y="1493490"/>
            <a:ext cx="4319980" cy="923330"/>
          </a:xfrm>
          <a:prstGeom prst="rect">
            <a:avLst/>
          </a:prstGeom>
          <a:noFill/>
          <a:ln w="2857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800" b="1" i="1" dirty="0">
                <a:solidFill>
                  <a:srgbClr val="0070C0"/>
                </a:solidFill>
                <a:latin typeface="Times New Roman" pitchFamily="18" charset="0"/>
                <a:cs typeface="Times New Roman" pitchFamily="18" charset="0"/>
              </a:rPr>
              <a:t>A merger can result in potentially conflicting incentives - some cost reduction, </a:t>
            </a:r>
            <a:br>
              <a:rPr lang="en-US" altLang="en-US" sz="1800" b="1" i="1" dirty="0">
                <a:solidFill>
                  <a:srgbClr val="0070C0"/>
                </a:solidFill>
                <a:latin typeface="Times New Roman" pitchFamily="18" charset="0"/>
                <a:cs typeface="Times New Roman" pitchFamily="18" charset="0"/>
              </a:rPr>
            </a:br>
            <a:r>
              <a:rPr lang="en-US" altLang="en-US" sz="1800" b="1" i="1" dirty="0">
                <a:solidFill>
                  <a:srgbClr val="0070C0"/>
                </a:solidFill>
                <a:latin typeface="Times New Roman" pitchFamily="18" charset="0"/>
                <a:cs typeface="Times New Roman" pitchFamily="18" charset="0"/>
              </a:rPr>
              <a:t>but also some market power.</a:t>
            </a:r>
          </a:p>
        </p:txBody>
      </p:sp>
      <p:sp>
        <p:nvSpPr>
          <p:cNvPr id="2" name="Oval 1">
            <a:extLst>
              <a:ext uri="{FF2B5EF4-FFF2-40B4-BE49-F238E27FC236}">
                <a16:creationId xmlns:a16="http://schemas.microsoft.com/office/drawing/2014/main" id="{F66D593F-04FB-4B84-A9DC-E1A3BFC913EA}"/>
              </a:ext>
            </a:extLst>
          </p:cNvPr>
          <p:cNvSpPr/>
          <p:nvPr/>
        </p:nvSpPr>
        <p:spPr>
          <a:xfrm>
            <a:off x="5943601" y="3529012"/>
            <a:ext cx="253994" cy="2047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CCA3B600-8FD3-4EC5-AE05-8721D1BA22BA}"/>
              </a:ext>
            </a:extLst>
          </p:cNvPr>
          <p:cNvSpPr/>
          <p:nvPr/>
        </p:nvSpPr>
        <p:spPr>
          <a:xfrm>
            <a:off x="4724406" y="2871287"/>
            <a:ext cx="253994" cy="20477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6A8D9174-2AA2-4B6E-843F-E6F3EAB026C0}"/>
              </a:ext>
            </a:extLst>
          </p:cNvPr>
          <p:cNvSpPr/>
          <p:nvPr/>
        </p:nvSpPr>
        <p:spPr>
          <a:xfrm>
            <a:off x="7010405" y="4057962"/>
            <a:ext cx="253994" cy="20477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80">
            <a:extLst>
              <a:ext uri="{FF2B5EF4-FFF2-40B4-BE49-F238E27FC236}">
                <a16:creationId xmlns:a16="http://schemas.microsoft.com/office/drawing/2014/main" id="{83AF5377-25DD-400C-A0DD-150881E57F13}"/>
              </a:ext>
            </a:extLst>
          </p:cNvPr>
          <p:cNvSpPr txBox="1">
            <a:spLocks noChangeArrowheads="1"/>
          </p:cNvSpPr>
          <p:nvPr/>
        </p:nvSpPr>
        <p:spPr bwMode="auto">
          <a:xfrm>
            <a:off x="4435475" y="1865959"/>
            <a:ext cx="178125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solidFill>
                  <a:srgbClr val="C00000"/>
                </a:solidFill>
                <a:latin typeface="Times New Roman" pitchFamily="18" charset="0"/>
                <a:cs typeface="Times New Roman" pitchFamily="18" charset="0"/>
              </a:rPr>
              <a:t>Post-merger</a:t>
            </a:r>
          </a:p>
          <a:p>
            <a:pPr eaLnBrk="1" hangingPunct="1">
              <a:lnSpc>
                <a:spcPct val="80000"/>
              </a:lnSpc>
              <a:spcBef>
                <a:spcPct val="0"/>
              </a:spcBef>
              <a:buFontTx/>
              <a:buNone/>
            </a:pPr>
            <a:r>
              <a:rPr lang="en-US" altLang="en-US" sz="1800" b="1" dirty="0">
                <a:solidFill>
                  <a:srgbClr val="C00000"/>
                </a:solidFill>
                <a:latin typeface="Times New Roman" pitchFamily="18" charset="0"/>
                <a:cs typeface="Times New Roman" pitchFamily="18" charset="0"/>
              </a:rPr>
              <a:t>Conditions ????</a:t>
            </a:r>
          </a:p>
        </p:txBody>
      </p:sp>
      <p:cxnSp>
        <p:nvCxnSpPr>
          <p:cNvPr id="34" name="Straight Connector 33">
            <a:extLst>
              <a:ext uri="{FF2B5EF4-FFF2-40B4-BE49-F238E27FC236}">
                <a16:creationId xmlns:a16="http://schemas.microsoft.com/office/drawing/2014/main" id="{C56DA08B-933B-4405-A79B-2F159DC1C7C8}"/>
              </a:ext>
            </a:extLst>
          </p:cNvPr>
          <p:cNvCxnSpPr/>
          <p:nvPr/>
        </p:nvCxnSpPr>
        <p:spPr>
          <a:xfrm rot="10800000" flipV="1">
            <a:off x="7164917" y="38100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5" name="TextBox 80">
            <a:extLst>
              <a:ext uri="{FF2B5EF4-FFF2-40B4-BE49-F238E27FC236}">
                <a16:creationId xmlns:a16="http://schemas.microsoft.com/office/drawing/2014/main" id="{9EC38804-70BB-4BC6-A348-6C1A3AFC4CAB}"/>
              </a:ext>
            </a:extLst>
          </p:cNvPr>
          <p:cNvSpPr txBox="1">
            <a:spLocks noChangeArrowheads="1"/>
          </p:cNvSpPr>
          <p:nvPr/>
        </p:nvSpPr>
        <p:spPr bwMode="auto">
          <a:xfrm>
            <a:off x="7884585" y="3609976"/>
            <a:ext cx="178125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solidFill>
                  <a:srgbClr val="00B050"/>
                </a:solidFill>
                <a:latin typeface="Times New Roman" pitchFamily="18" charset="0"/>
                <a:cs typeface="Times New Roman" pitchFamily="18" charset="0"/>
              </a:rPr>
              <a:t>Post-merger</a:t>
            </a:r>
          </a:p>
          <a:p>
            <a:pPr eaLnBrk="1" hangingPunct="1">
              <a:lnSpc>
                <a:spcPct val="80000"/>
              </a:lnSpc>
              <a:spcBef>
                <a:spcPct val="0"/>
              </a:spcBef>
              <a:buFontTx/>
              <a:buNone/>
            </a:pPr>
            <a:r>
              <a:rPr lang="en-US" altLang="en-US" sz="1800" b="1" dirty="0">
                <a:solidFill>
                  <a:srgbClr val="00B050"/>
                </a:solidFill>
                <a:latin typeface="Times New Roman" pitchFamily="18" charset="0"/>
                <a:cs typeface="Times New Roman" pitchFamily="18" charset="0"/>
              </a:rPr>
              <a:t>Conditions ????</a:t>
            </a:r>
          </a:p>
        </p:txBody>
      </p:sp>
      <p:cxnSp>
        <p:nvCxnSpPr>
          <p:cNvPr id="40" name="Straight Connector 39">
            <a:extLst>
              <a:ext uri="{FF2B5EF4-FFF2-40B4-BE49-F238E27FC236}">
                <a16:creationId xmlns:a16="http://schemas.microsoft.com/office/drawing/2014/main" id="{AE378B23-D165-4C8B-9033-B711E22DC675}"/>
              </a:ext>
            </a:extLst>
          </p:cNvPr>
          <p:cNvCxnSpPr>
            <a:cxnSpLocks/>
            <a:endCxn id="3" idx="7"/>
          </p:cNvCxnSpPr>
          <p:nvPr/>
        </p:nvCxnSpPr>
        <p:spPr>
          <a:xfrm flipH="1">
            <a:off x="4941203" y="2401490"/>
            <a:ext cx="415022" cy="499785"/>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9944016"/>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3"/>
          <p:cNvSpPr>
            <a:spLocks noGrp="1" noChangeArrowheads="1"/>
          </p:cNvSpPr>
          <p:nvPr>
            <p:ph type="title"/>
          </p:nvPr>
        </p:nvSpPr>
        <p:spPr/>
        <p:txBody>
          <a:bodyPr/>
          <a:lstStyle/>
          <a:p>
            <a:r>
              <a:rPr lang="en-US" altLang="en-US"/>
              <a:t> </a:t>
            </a:r>
          </a:p>
        </p:txBody>
      </p:sp>
      <p:sp>
        <p:nvSpPr>
          <p:cNvPr id="31747" name="Rectangle 2"/>
          <p:cNvSpPr>
            <a:spLocks noGrp="1" noChangeArrowheads="1"/>
          </p:cNvSpPr>
          <p:nvPr>
            <p:ph idx="1"/>
          </p:nvPr>
        </p:nvSpPr>
        <p:spPr>
          <a:xfrm>
            <a:off x="609600" y="762000"/>
            <a:ext cx="10363200" cy="4306888"/>
          </a:xfrm>
        </p:spPr>
        <p:txBody>
          <a:bodyPr/>
          <a:lstStyle/>
          <a:p>
            <a:pPr>
              <a:buFont typeface="Wingdings" pitchFamily="2" charset="2"/>
              <a:buNone/>
            </a:pPr>
            <a:r>
              <a:rPr lang="en-US" altLang="en-US" dirty="0"/>
              <a:t> </a:t>
            </a:r>
          </a:p>
        </p:txBody>
      </p:sp>
      <p:sp>
        <p:nvSpPr>
          <p:cNvPr id="3174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4B262E96-0343-45A9-9D1E-6ACDA46BE9F9}" type="slidenum">
              <a:rPr lang="en-US" altLang="en-US" sz="1400" smtClean="0">
                <a:solidFill>
                  <a:srgbClr val="FFFFFF"/>
                </a:solidFill>
                <a:latin typeface="Tahoma" pitchFamily="34" charset="0"/>
              </a:rPr>
              <a:pPr>
                <a:spcBef>
                  <a:spcPct val="0"/>
                </a:spcBef>
                <a:buFontTx/>
                <a:buNone/>
              </a:pPr>
              <a:t>41</a:t>
            </a:fld>
            <a:endParaRPr lang="en-US" altLang="en-US" sz="1400">
              <a:solidFill>
                <a:srgbClr val="FFFFFF"/>
              </a:solidFill>
              <a:latin typeface="Tahoma" pitchFamily="34" charset="0"/>
            </a:endParaRPr>
          </a:p>
        </p:txBody>
      </p:sp>
      <p:sp>
        <p:nvSpPr>
          <p:cNvPr id="31749" name="Rectangle 12"/>
          <p:cNvSpPr>
            <a:spLocks noChangeArrowheads="1"/>
          </p:cNvSpPr>
          <p:nvPr/>
        </p:nvSpPr>
        <p:spPr bwMode="auto">
          <a:xfrm>
            <a:off x="723900" y="258573"/>
            <a:ext cx="10541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2" algn="ctr" eaLnBrk="1" hangingPunct="1">
              <a:lnSpc>
                <a:spcPct val="75000"/>
              </a:lnSpc>
              <a:spcBef>
                <a:spcPct val="0"/>
              </a:spcBef>
              <a:buFontTx/>
              <a:buNone/>
            </a:pPr>
            <a:r>
              <a:rPr lang="en-US" altLang="en-US" sz="3200" u="sng" dirty="0">
                <a:solidFill>
                  <a:schemeClr val="tx2"/>
                </a:solidFill>
                <a:latin typeface="Times New Roman" pitchFamily="18" charset="0"/>
                <a:cs typeface="Times New Roman" pitchFamily="18" charset="0"/>
              </a:rPr>
              <a:t>Net Effect-1: UPP &gt; DPP</a:t>
            </a:r>
            <a:br>
              <a:rPr lang="en-US" altLang="en-US" sz="3200" u="sng" dirty="0">
                <a:solidFill>
                  <a:schemeClr val="tx2"/>
                </a:solidFill>
                <a:latin typeface="Times New Roman" pitchFamily="18" charset="0"/>
                <a:cs typeface="Times New Roman" pitchFamily="18" charset="0"/>
              </a:rPr>
            </a:br>
            <a:br>
              <a:rPr lang="en-US" altLang="en-US" sz="3200" dirty="0">
                <a:solidFill>
                  <a:schemeClr val="tx2"/>
                </a:solidFill>
                <a:latin typeface="Times New Roman" pitchFamily="18" charset="0"/>
                <a:cs typeface="Times New Roman" pitchFamily="18" charset="0"/>
              </a:rPr>
            </a:br>
            <a:r>
              <a:rPr lang="en-US" altLang="en-US" sz="3200" dirty="0">
                <a:solidFill>
                  <a:schemeClr val="tx2"/>
                </a:solidFill>
                <a:latin typeface="Times New Roman" pitchFamily="18" charset="0"/>
                <a:cs typeface="Times New Roman" pitchFamily="18" charset="0"/>
              </a:rPr>
              <a:t>Lower costs help; But, Consumers Harmed </a:t>
            </a:r>
            <a:r>
              <a:rPr lang="en-US" altLang="en-US" sz="3200" i="1" dirty="0">
                <a:solidFill>
                  <a:schemeClr val="tx2"/>
                </a:solidFill>
                <a:latin typeface="Times New Roman" pitchFamily="18" charset="0"/>
                <a:cs typeface="Times New Roman" pitchFamily="18" charset="0"/>
              </a:rPr>
              <a:t>on Balance.</a:t>
            </a:r>
            <a:br>
              <a:rPr lang="en-US" altLang="en-US" sz="3200" dirty="0">
                <a:solidFill>
                  <a:schemeClr val="tx2"/>
                </a:solidFill>
                <a:latin typeface="Times New Roman" pitchFamily="18" charset="0"/>
                <a:cs typeface="Times New Roman" pitchFamily="18" charset="0"/>
              </a:rPr>
            </a:br>
            <a:r>
              <a:rPr lang="en-US" altLang="en-US" sz="3200" dirty="0">
                <a:solidFill>
                  <a:schemeClr val="tx2"/>
                </a:solidFill>
                <a:latin typeface="Times New Roman" pitchFamily="18" charset="0"/>
                <a:cs typeface="Times New Roman" pitchFamily="18" charset="0"/>
              </a:rPr>
              <a:t>Price Exceeds Pre-Merger Level</a:t>
            </a:r>
            <a:endParaRPr lang="en-US" altLang="en-US" sz="3400" dirty="0">
              <a:solidFill>
                <a:schemeClr val="tx2"/>
              </a:solidFill>
              <a:latin typeface="Times New Roman" pitchFamily="18" charset="0"/>
              <a:cs typeface="Times New Roman" pitchFamily="18" charset="0"/>
            </a:endParaRPr>
          </a:p>
        </p:txBody>
      </p:sp>
      <p:sp>
        <p:nvSpPr>
          <p:cNvPr id="31750" name="Text Box 23"/>
          <p:cNvSpPr txBox="1">
            <a:spLocks noChangeArrowheads="1"/>
          </p:cNvSpPr>
          <p:nvPr/>
        </p:nvSpPr>
        <p:spPr bwMode="auto">
          <a:xfrm>
            <a:off x="7924801" y="5562601"/>
            <a:ext cx="22974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b="1" i="1">
                <a:latin typeface="Times New Roman" pitchFamily="18" charset="0"/>
              </a:rPr>
              <a:t>Consumers lose;</a:t>
            </a:r>
          </a:p>
          <a:p>
            <a:pPr eaLnBrk="1" hangingPunct="1">
              <a:spcBef>
                <a:spcPct val="0"/>
              </a:spcBef>
              <a:buFontTx/>
              <a:buNone/>
            </a:pPr>
            <a:r>
              <a:rPr lang="en-US" altLang="en-US" sz="2400" b="1" i="1">
                <a:latin typeface="Times New Roman" pitchFamily="18" charset="0"/>
              </a:rPr>
              <a:t>Output falls</a:t>
            </a:r>
            <a:endParaRPr lang="en-US" altLang="en-US" sz="2400" b="1">
              <a:latin typeface="Times New Roman" pitchFamily="18" charset="0"/>
            </a:endParaRPr>
          </a:p>
        </p:txBody>
      </p:sp>
      <p:sp>
        <p:nvSpPr>
          <p:cNvPr id="31751" name="Line 4"/>
          <p:cNvSpPr>
            <a:spLocks noChangeShapeType="1"/>
          </p:cNvSpPr>
          <p:nvPr/>
        </p:nvSpPr>
        <p:spPr bwMode="auto">
          <a:xfrm>
            <a:off x="2438400" y="2286000"/>
            <a:ext cx="0" cy="3200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2" name="Line 5"/>
          <p:cNvSpPr>
            <a:spLocks noChangeShapeType="1"/>
          </p:cNvSpPr>
          <p:nvPr/>
        </p:nvSpPr>
        <p:spPr bwMode="auto">
          <a:xfrm>
            <a:off x="2438400" y="5486400"/>
            <a:ext cx="6908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53" name="Line 6"/>
          <p:cNvSpPr>
            <a:spLocks noChangeShapeType="1"/>
          </p:cNvSpPr>
          <p:nvPr/>
        </p:nvSpPr>
        <p:spPr bwMode="auto">
          <a:xfrm>
            <a:off x="3048000" y="2057400"/>
            <a:ext cx="5892800" cy="3124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6330" name="Line 7"/>
          <p:cNvSpPr>
            <a:spLocks noChangeShapeType="1"/>
          </p:cNvSpPr>
          <p:nvPr/>
        </p:nvSpPr>
        <p:spPr bwMode="auto">
          <a:xfrm>
            <a:off x="2438400" y="3657600"/>
            <a:ext cx="36576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6331" name="Line 8"/>
          <p:cNvSpPr>
            <a:spLocks noChangeShapeType="1"/>
          </p:cNvSpPr>
          <p:nvPr/>
        </p:nvSpPr>
        <p:spPr bwMode="auto">
          <a:xfrm>
            <a:off x="2438400" y="2971800"/>
            <a:ext cx="23368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6332" name="Line 9"/>
          <p:cNvSpPr>
            <a:spLocks noChangeShapeType="1"/>
          </p:cNvSpPr>
          <p:nvPr/>
        </p:nvSpPr>
        <p:spPr bwMode="auto">
          <a:xfrm>
            <a:off x="4775200" y="2971800"/>
            <a:ext cx="0" cy="25146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31757" name="Text Box 10"/>
          <p:cNvSpPr txBox="1">
            <a:spLocks noChangeArrowheads="1"/>
          </p:cNvSpPr>
          <p:nvPr/>
        </p:nvSpPr>
        <p:spPr bwMode="auto">
          <a:xfrm>
            <a:off x="1828801" y="3429000"/>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1</a:t>
            </a:r>
            <a:endParaRPr lang="en-US" altLang="en-US" sz="2400">
              <a:latin typeface="Times New Roman" pitchFamily="18" charset="0"/>
            </a:endParaRPr>
          </a:p>
        </p:txBody>
      </p:sp>
      <p:sp>
        <p:nvSpPr>
          <p:cNvPr id="31758" name="Text Box 11"/>
          <p:cNvSpPr txBox="1">
            <a:spLocks noChangeArrowheads="1"/>
          </p:cNvSpPr>
          <p:nvPr/>
        </p:nvSpPr>
        <p:spPr bwMode="auto">
          <a:xfrm>
            <a:off x="1830917" y="2708275"/>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2</a:t>
            </a:r>
            <a:endParaRPr lang="en-US" altLang="en-US" sz="2400">
              <a:latin typeface="Times New Roman" pitchFamily="18" charset="0"/>
            </a:endParaRPr>
          </a:p>
        </p:txBody>
      </p:sp>
      <p:sp>
        <p:nvSpPr>
          <p:cNvPr id="31759" name="Text Box 12"/>
          <p:cNvSpPr txBox="1">
            <a:spLocks noChangeArrowheads="1"/>
          </p:cNvSpPr>
          <p:nvPr/>
        </p:nvSpPr>
        <p:spPr bwMode="auto">
          <a:xfrm>
            <a:off x="9245600" y="4038600"/>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C</a:t>
            </a:r>
            <a:r>
              <a:rPr lang="en-US" altLang="en-US" sz="2400" baseline="-25000">
                <a:latin typeface="Times New Roman" pitchFamily="18" charset="0"/>
              </a:rPr>
              <a:t>1</a:t>
            </a:r>
            <a:endParaRPr lang="en-US" altLang="en-US" sz="2400">
              <a:latin typeface="Times New Roman" pitchFamily="18" charset="0"/>
            </a:endParaRPr>
          </a:p>
        </p:txBody>
      </p:sp>
      <p:sp>
        <p:nvSpPr>
          <p:cNvPr id="31760" name="Text Box 13"/>
          <p:cNvSpPr txBox="1">
            <a:spLocks noChangeArrowheads="1"/>
          </p:cNvSpPr>
          <p:nvPr/>
        </p:nvSpPr>
        <p:spPr bwMode="auto">
          <a:xfrm>
            <a:off x="4572000" y="5486400"/>
            <a:ext cx="7556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2</a:t>
            </a:r>
            <a:endParaRPr lang="en-US" altLang="en-US" sz="2400">
              <a:latin typeface="Times New Roman" pitchFamily="18" charset="0"/>
              <a:cs typeface="Times New Roman" pitchFamily="18" charset="0"/>
            </a:endParaRPr>
          </a:p>
        </p:txBody>
      </p:sp>
      <p:sp>
        <p:nvSpPr>
          <p:cNvPr id="56337" name="Line 14"/>
          <p:cNvSpPr>
            <a:spLocks noChangeShapeType="1"/>
          </p:cNvSpPr>
          <p:nvPr/>
        </p:nvSpPr>
        <p:spPr bwMode="auto">
          <a:xfrm>
            <a:off x="6096000" y="3657600"/>
            <a:ext cx="0" cy="18288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31762" name="Rectangle 15"/>
          <p:cNvSpPr>
            <a:spLocks noChangeArrowheads="1"/>
          </p:cNvSpPr>
          <p:nvPr/>
        </p:nvSpPr>
        <p:spPr bwMode="auto">
          <a:xfrm>
            <a:off x="5689600" y="5486400"/>
            <a:ext cx="71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1</a:t>
            </a:r>
          </a:p>
        </p:txBody>
      </p:sp>
      <p:cxnSp>
        <p:nvCxnSpPr>
          <p:cNvPr id="45" name="Straight Connector 44"/>
          <p:cNvCxnSpPr/>
          <p:nvPr/>
        </p:nvCxnSpPr>
        <p:spPr>
          <a:xfrm flipV="1">
            <a:off x="2438400" y="4395788"/>
            <a:ext cx="6908800" cy="23812"/>
          </a:xfrm>
          <a:prstGeom prst="line">
            <a:avLst/>
          </a:prstGeom>
          <a:ln w="38100"/>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flipV="1">
            <a:off x="2438400" y="4572001"/>
            <a:ext cx="6908800" cy="23813"/>
          </a:xfrm>
          <a:prstGeom prst="line">
            <a:avLst/>
          </a:prstGeom>
          <a:ln w="38100">
            <a:solidFill>
              <a:srgbClr val="C00000"/>
            </a:solidFill>
          </a:ln>
        </p:spPr>
        <p:style>
          <a:lnRef idx="1">
            <a:schemeClr val="dk1"/>
          </a:lnRef>
          <a:fillRef idx="0">
            <a:schemeClr val="dk1"/>
          </a:fillRef>
          <a:effectRef idx="0">
            <a:schemeClr val="dk1"/>
          </a:effectRef>
          <a:fontRef idx="minor">
            <a:schemeClr val="tx1"/>
          </a:fontRef>
        </p:style>
      </p:cxnSp>
      <p:sp>
        <p:nvSpPr>
          <p:cNvPr id="31765" name="Text Box 12"/>
          <p:cNvSpPr txBox="1">
            <a:spLocks noChangeArrowheads="1"/>
          </p:cNvSpPr>
          <p:nvPr/>
        </p:nvSpPr>
        <p:spPr bwMode="auto">
          <a:xfrm>
            <a:off x="9245601" y="4414838"/>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dirty="0">
                <a:solidFill>
                  <a:srgbClr val="C00000"/>
                </a:solidFill>
                <a:latin typeface="Times New Roman" pitchFamily="18" charset="0"/>
              </a:rPr>
              <a:t>C</a:t>
            </a:r>
            <a:r>
              <a:rPr lang="en-US" altLang="en-US" sz="2400" baseline="-25000" dirty="0">
                <a:solidFill>
                  <a:srgbClr val="C00000"/>
                </a:solidFill>
                <a:latin typeface="Times New Roman" pitchFamily="18" charset="0"/>
              </a:rPr>
              <a:t>2</a:t>
            </a:r>
            <a:endParaRPr lang="en-US" altLang="en-US" sz="2400" dirty="0">
              <a:solidFill>
                <a:srgbClr val="C00000"/>
              </a:solidFill>
              <a:latin typeface="Times New Roman" pitchFamily="18" charset="0"/>
            </a:endParaRPr>
          </a:p>
        </p:txBody>
      </p:sp>
      <p:sp>
        <p:nvSpPr>
          <p:cNvPr id="31766" name="Text Box 11"/>
          <p:cNvSpPr txBox="1">
            <a:spLocks noChangeArrowheads="1"/>
          </p:cNvSpPr>
          <p:nvPr/>
        </p:nvSpPr>
        <p:spPr bwMode="auto">
          <a:xfrm>
            <a:off x="1828800" y="3048001"/>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3</a:t>
            </a:r>
            <a:endParaRPr lang="en-US" altLang="en-US" sz="2400">
              <a:latin typeface="Times New Roman" pitchFamily="18" charset="0"/>
            </a:endParaRPr>
          </a:p>
        </p:txBody>
      </p:sp>
      <p:sp>
        <p:nvSpPr>
          <p:cNvPr id="31767" name="Rectangle 15"/>
          <p:cNvSpPr>
            <a:spLocks noChangeArrowheads="1"/>
          </p:cNvSpPr>
          <p:nvPr/>
        </p:nvSpPr>
        <p:spPr bwMode="auto">
          <a:xfrm>
            <a:off x="5080000" y="5486400"/>
            <a:ext cx="71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3</a:t>
            </a:r>
          </a:p>
        </p:txBody>
      </p:sp>
      <p:sp>
        <p:nvSpPr>
          <p:cNvPr id="56344" name="Line 8"/>
          <p:cNvSpPr>
            <a:spLocks noChangeShapeType="1"/>
          </p:cNvSpPr>
          <p:nvPr/>
        </p:nvSpPr>
        <p:spPr bwMode="auto">
          <a:xfrm>
            <a:off x="2438400" y="3352800"/>
            <a:ext cx="3048000" cy="0"/>
          </a:xfrm>
          <a:prstGeom prst="line">
            <a:avLst/>
          </a:prstGeom>
          <a:noFill/>
          <a:ln w="19050">
            <a:solidFill>
              <a:schemeClr val="accent2">
                <a:lumMod val="60000"/>
                <a:lumOff val="40000"/>
              </a:schemeClr>
            </a:solidFill>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sp>
        <p:nvSpPr>
          <p:cNvPr id="56345" name="Line 14"/>
          <p:cNvSpPr>
            <a:spLocks noChangeShapeType="1"/>
          </p:cNvSpPr>
          <p:nvPr/>
        </p:nvSpPr>
        <p:spPr bwMode="auto">
          <a:xfrm>
            <a:off x="5486400" y="3352800"/>
            <a:ext cx="0" cy="2133600"/>
          </a:xfrm>
          <a:prstGeom prst="line">
            <a:avLst/>
          </a:prstGeom>
          <a:noFill/>
          <a:ln w="19050">
            <a:solidFill>
              <a:schemeClr val="accent2">
                <a:lumMod val="60000"/>
                <a:lumOff val="40000"/>
              </a:schemeClr>
            </a:solidFill>
            <a:round/>
            <a:headEnd/>
            <a:tailEnd/>
          </a:ln>
          <a:extLst>
            <a:ext uri="{909E8E84-426E-40DD-AFC4-6F175D3DCCD1}">
              <a14:hiddenFill xmlns:a14="http://schemas.microsoft.com/office/drawing/2010/main">
                <a:noFill/>
              </a14:hiddenFill>
            </a:ext>
          </a:extLst>
        </p:spPr>
        <p:txBody>
          <a:bodyPr wrap="none" anchor="ctr"/>
          <a:lstStyle/>
          <a:p>
            <a:pPr eaLnBrk="1" hangingPunct="1">
              <a:defRPr/>
            </a:pPr>
            <a:endParaRPr lang="en-US"/>
          </a:p>
        </p:txBody>
      </p:sp>
      <p:cxnSp>
        <p:nvCxnSpPr>
          <p:cNvPr id="60" name="Straight Connector 59"/>
          <p:cNvCxnSpPr/>
          <p:nvPr/>
        </p:nvCxnSpPr>
        <p:spPr>
          <a:xfrm rot="5400000">
            <a:off x="9702800" y="4495800"/>
            <a:ext cx="304800" cy="0"/>
          </a:xfrm>
          <a:prstGeom prst="line">
            <a:avLst/>
          </a:prstGeom>
          <a:ln w="57150" cap="flat" cmpd="sng" algn="ctr">
            <a:solidFill>
              <a:srgbClr val="00B05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31757" idx="1"/>
          </p:cNvCxnSpPr>
          <p:nvPr/>
        </p:nvCxnSpPr>
        <p:spPr>
          <a:xfrm flipV="1">
            <a:off x="1828801" y="3351215"/>
            <a:ext cx="2116" cy="308618"/>
          </a:xfrm>
          <a:prstGeom prst="line">
            <a:avLst/>
          </a:prstGeom>
          <a:ln w="57150" cap="flat" cmpd="sng" algn="ctr">
            <a:solidFill>
              <a:srgbClr val="FF000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H="1">
            <a:off x="5435600" y="6022975"/>
            <a:ext cx="609600" cy="1588"/>
          </a:xfrm>
          <a:prstGeom prst="line">
            <a:avLst/>
          </a:prstGeom>
          <a:ln w="57150" cap="flat" cmpd="sng" algn="ctr">
            <a:solidFill>
              <a:srgbClr val="FF000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31773" name="TextBox 67"/>
          <p:cNvSpPr txBox="1">
            <a:spLocks noChangeArrowheads="1"/>
          </p:cNvSpPr>
          <p:nvPr/>
        </p:nvSpPr>
        <p:spPr bwMode="auto">
          <a:xfrm>
            <a:off x="6604001" y="2819401"/>
            <a:ext cx="132183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i="1" dirty="0">
                <a:solidFill>
                  <a:srgbClr val="0070C0"/>
                </a:solidFill>
                <a:latin typeface="Times New Roman" pitchFamily="18" charset="0"/>
                <a:cs typeface="Times New Roman" pitchFamily="18" charset="0"/>
              </a:rPr>
              <a:t>Pre-merger</a:t>
            </a:r>
          </a:p>
          <a:p>
            <a:pPr eaLnBrk="1" hangingPunct="1">
              <a:lnSpc>
                <a:spcPct val="80000"/>
              </a:lnSpc>
              <a:spcBef>
                <a:spcPct val="0"/>
              </a:spcBef>
              <a:buFontTx/>
              <a:buNone/>
            </a:pPr>
            <a:r>
              <a:rPr lang="en-US" altLang="en-US" sz="1800" b="1" i="1" dirty="0">
                <a:solidFill>
                  <a:srgbClr val="0070C0"/>
                </a:solidFill>
                <a:latin typeface="Times New Roman" pitchFamily="18" charset="0"/>
                <a:cs typeface="Times New Roman" pitchFamily="18" charset="0"/>
              </a:rPr>
              <a:t>conditions</a:t>
            </a:r>
          </a:p>
        </p:txBody>
      </p:sp>
      <p:cxnSp>
        <p:nvCxnSpPr>
          <p:cNvPr id="69" name="Straight Connector 68"/>
          <p:cNvCxnSpPr/>
          <p:nvPr/>
        </p:nvCxnSpPr>
        <p:spPr>
          <a:xfrm rot="10800000" flipV="1">
            <a:off x="6197600" y="32766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2" name="Oval 1">
            <a:extLst>
              <a:ext uri="{FF2B5EF4-FFF2-40B4-BE49-F238E27FC236}">
                <a16:creationId xmlns:a16="http://schemas.microsoft.com/office/drawing/2014/main" id="{9570D8B3-1B27-48CC-8796-1ABAB1694FD8}"/>
              </a:ext>
            </a:extLst>
          </p:cNvPr>
          <p:cNvSpPr/>
          <p:nvPr/>
        </p:nvSpPr>
        <p:spPr>
          <a:xfrm>
            <a:off x="5943601" y="3529012"/>
            <a:ext cx="253994" cy="2047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89D0762D-CE43-4637-A10A-28FB4EDEBA11}"/>
              </a:ext>
            </a:extLst>
          </p:cNvPr>
          <p:cNvSpPr/>
          <p:nvPr/>
        </p:nvSpPr>
        <p:spPr>
          <a:xfrm>
            <a:off x="4724406" y="2871287"/>
            <a:ext cx="253994" cy="20477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9BF84510-FBAB-4661-9AEE-4E7A1D1FCF51}"/>
              </a:ext>
            </a:extLst>
          </p:cNvPr>
          <p:cNvSpPr/>
          <p:nvPr/>
        </p:nvSpPr>
        <p:spPr>
          <a:xfrm>
            <a:off x="5311787" y="3240088"/>
            <a:ext cx="253994" cy="204774"/>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80">
            <a:extLst>
              <a:ext uri="{FF2B5EF4-FFF2-40B4-BE49-F238E27FC236}">
                <a16:creationId xmlns:a16="http://schemas.microsoft.com/office/drawing/2014/main" id="{C89C6EEC-9549-44FC-87EC-5B8F209489F6}"/>
              </a:ext>
            </a:extLst>
          </p:cNvPr>
          <p:cNvSpPr txBox="1">
            <a:spLocks noChangeArrowheads="1"/>
          </p:cNvSpPr>
          <p:nvPr/>
        </p:nvSpPr>
        <p:spPr bwMode="auto">
          <a:xfrm>
            <a:off x="6105726" y="2267995"/>
            <a:ext cx="14029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solidFill>
                  <a:srgbClr val="FFC000"/>
                </a:solidFill>
                <a:latin typeface="Times New Roman" pitchFamily="18" charset="0"/>
                <a:cs typeface="Times New Roman" pitchFamily="18" charset="0"/>
              </a:rPr>
              <a:t>Post-merger</a:t>
            </a:r>
          </a:p>
          <a:p>
            <a:pPr eaLnBrk="1" hangingPunct="1">
              <a:lnSpc>
                <a:spcPct val="80000"/>
              </a:lnSpc>
              <a:spcBef>
                <a:spcPct val="0"/>
              </a:spcBef>
              <a:buFontTx/>
              <a:buNone/>
            </a:pPr>
            <a:r>
              <a:rPr lang="en-US" altLang="en-US" sz="1800" b="1" dirty="0">
                <a:solidFill>
                  <a:srgbClr val="FFC000"/>
                </a:solidFill>
                <a:latin typeface="Times New Roman" pitchFamily="18" charset="0"/>
                <a:cs typeface="Times New Roman" pitchFamily="18" charset="0"/>
              </a:rPr>
              <a:t>conditions</a:t>
            </a:r>
          </a:p>
        </p:txBody>
      </p:sp>
      <p:cxnSp>
        <p:nvCxnSpPr>
          <p:cNvPr id="38" name="Straight Connector 37">
            <a:extLst>
              <a:ext uri="{FF2B5EF4-FFF2-40B4-BE49-F238E27FC236}">
                <a16:creationId xmlns:a16="http://schemas.microsoft.com/office/drawing/2014/main" id="{6026B9F6-25EA-46B4-A1BF-EDD90F049617}"/>
              </a:ext>
            </a:extLst>
          </p:cNvPr>
          <p:cNvCxnSpPr/>
          <p:nvPr/>
        </p:nvCxnSpPr>
        <p:spPr>
          <a:xfrm rot="10800000" flipV="1">
            <a:off x="5602852" y="2875052"/>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6786683"/>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3"/>
          <p:cNvSpPr>
            <a:spLocks noGrp="1" noChangeArrowheads="1"/>
          </p:cNvSpPr>
          <p:nvPr>
            <p:ph type="title"/>
          </p:nvPr>
        </p:nvSpPr>
        <p:spPr>
          <a:xfrm>
            <a:off x="1625600" y="304800"/>
            <a:ext cx="9956800" cy="1371600"/>
          </a:xfrm>
        </p:spPr>
        <p:txBody>
          <a:bodyPr/>
          <a:lstStyle/>
          <a:p>
            <a:r>
              <a:rPr lang="en-US" altLang="en-US" dirty="0"/>
              <a:t> </a:t>
            </a:r>
          </a:p>
        </p:txBody>
      </p:sp>
      <p:sp>
        <p:nvSpPr>
          <p:cNvPr id="32771" name="Rectangle 2"/>
          <p:cNvSpPr>
            <a:spLocks noGrp="1" noChangeArrowheads="1"/>
          </p:cNvSpPr>
          <p:nvPr>
            <p:ph idx="1"/>
          </p:nvPr>
        </p:nvSpPr>
        <p:spPr>
          <a:xfrm>
            <a:off x="1576917" y="2017714"/>
            <a:ext cx="10363200" cy="4306887"/>
          </a:xfrm>
        </p:spPr>
        <p:txBody>
          <a:bodyPr/>
          <a:lstStyle/>
          <a:p>
            <a:pPr>
              <a:buFont typeface="Wingdings" pitchFamily="2" charset="2"/>
              <a:buNone/>
            </a:pPr>
            <a:r>
              <a:rPr lang="en-US" altLang="en-US" dirty="0"/>
              <a:t> </a:t>
            </a:r>
          </a:p>
        </p:txBody>
      </p:sp>
      <p:sp>
        <p:nvSpPr>
          <p:cNvPr id="327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9F51F82A-F2F5-464E-A74F-7D88E96A29E1}" type="slidenum">
              <a:rPr lang="en-US" altLang="en-US" sz="1400" smtClean="0">
                <a:solidFill>
                  <a:srgbClr val="FFFFFF"/>
                </a:solidFill>
                <a:latin typeface="Tahoma" pitchFamily="34" charset="0"/>
              </a:rPr>
              <a:pPr>
                <a:spcBef>
                  <a:spcPct val="0"/>
                </a:spcBef>
                <a:buFontTx/>
                <a:buNone/>
              </a:pPr>
              <a:t>42</a:t>
            </a:fld>
            <a:endParaRPr lang="en-US" altLang="en-US" sz="1400">
              <a:solidFill>
                <a:srgbClr val="FFFFFF"/>
              </a:solidFill>
              <a:latin typeface="Tahoma" pitchFamily="34" charset="0"/>
            </a:endParaRPr>
          </a:p>
        </p:txBody>
      </p:sp>
      <p:sp>
        <p:nvSpPr>
          <p:cNvPr id="32773" name="Rectangle 12"/>
          <p:cNvSpPr>
            <a:spLocks noChangeArrowheads="1"/>
          </p:cNvSpPr>
          <p:nvPr/>
        </p:nvSpPr>
        <p:spPr bwMode="auto">
          <a:xfrm>
            <a:off x="0" y="524670"/>
            <a:ext cx="11582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2" algn="ctr" eaLnBrk="1" hangingPunct="1">
              <a:lnSpc>
                <a:spcPct val="75000"/>
              </a:lnSpc>
              <a:spcBef>
                <a:spcPct val="0"/>
              </a:spcBef>
              <a:buFontTx/>
              <a:buNone/>
            </a:pPr>
            <a:r>
              <a:rPr lang="en-US" altLang="en-US" sz="3200" u="sng" dirty="0">
                <a:solidFill>
                  <a:schemeClr val="tx2"/>
                </a:solidFill>
                <a:latin typeface="Times New Roman" pitchFamily="18" charset="0"/>
                <a:cs typeface="Times New Roman" pitchFamily="18" charset="0"/>
              </a:rPr>
              <a:t>Net Effect-2: UPP &lt; DPP</a:t>
            </a:r>
            <a:br>
              <a:rPr lang="en-US" altLang="en-US" sz="3200" u="sng" dirty="0">
                <a:solidFill>
                  <a:schemeClr val="tx2"/>
                </a:solidFill>
                <a:latin typeface="Times New Roman" pitchFamily="18" charset="0"/>
                <a:cs typeface="Times New Roman" pitchFamily="18" charset="0"/>
              </a:rPr>
            </a:br>
            <a:br>
              <a:rPr lang="en-US" altLang="en-US" sz="3200" dirty="0">
                <a:solidFill>
                  <a:schemeClr val="tx2"/>
                </a:solidFill>
                <a:latin typeface="Times New Roman" pitchFamily="18" charset="0"/>
                <a:cs typeface="Times New Roman" pitchFamily="18" charset="0"/>
              </a:rPr>
            </a:br>
            <a:r>
              <a:rPr lang="en-US" altLang="en-US" sz="3200" dirty="0" err="1">
                <a:solidFill>
                  <a:schemeClr val="tx2"/>
                </a:solidFill>
                <a:latin typeface="Times New Roman" pitchFamily="18" charset="0"/>
                <a:cs typeface="Times New Roman" pitchFamily="18" charset="0"/>
              </a:rPr>
              <a:t>Elim</a:t>
            </a:r>
            <a:r>
              <a:rPr lang="en-US" altLang="en-US" sz="3200" dirty="0">
                <a:solidFill>
                  <a:schemeClr val="tx2"/>
                </a:solidFill>
                <a:latin typeface="Times New Roman" pitchFamily="18" charset="0"/>
                <a:cs typeface="Times New Roman" pitchFamily="18" charset="0"/>
              </a:rPr>
              <a:t>. of </a:t>
            </a:r>
            <a:r>
              <a:rPr lang="en-US" altLang="en-US" sz="3200" dirty="0" err="1">
                <a:solidFill>
                  <a:schemeClr val="tx2"/>
                </a:solidFill>
                <a:latin typeface="Times New Roman" pitchFamily="18" charset="0"/>
                <a:cs typeface="Times New Roman" pitchFamily="18" charset="0"/>
              </a:rPr>
              <a:t>compet</a:t>
            </a:r>
            <a:r>
              <a:rPr lang="en-US" altLang="en-US" sz="3200" dirty="0">
                <a:solidFill>
                  <a:schemeClr val="tx2"/>
                </a:solidFill>
                <a:latin typeface="Times New Roman" pitchFamily="18" charset="0"/>
                <a:cs typeface="Times New Roman" pitchFamily="18" charset="0"/>
              </a:rPr>
              <a:t>. hurts; But, Consumers Benefit </a:t>
            </a:r>
            <a:r>
              <a:rPr lang="en-US" altLang="en-US" sz="3200" i="1" dirty="0">
                <a:solidFill>
                  <a:schemeClr val="tx2"/>
                </a:solidFill>
                <a:latin typeface="Times New Roman" pitchFamily="18" charset="0"/>
                <a:cs typeface="Times New Roman" pitchFamily="18" charset="0"/>
              </a:rPr>
              <a:t>on Balance.  </a:t>
            </a:r>
            <a:r>
              <a:rPr lang="en-US" altLang="en-US" sz="3200" dirty="0">
                <a:solidFill>
                  <a:schemeClr val="tx2"/>
                </a:solidFill>
                <a:latin typeface="Times New Roman" pitchFamily="18" charset="0"/>
                <a:cs typeface="Times New Roman" pitchFamily="18" charset="0"/>
              </a:rPr>
              <a:t>Price Falls Below Pre-Merger Level</a:t>
            </a:r>
            <a:endParaRPr lang="en-US" altLang="en-US" sz="3400" dirty="0">
              <a:solidFill>
                <a:schemeClr val="tx2"/>
              </a:solidFill>
              <a:latin typeface="Times New Roman" pitchFamily="18" charset="0"/>
              <a:cs typeface="Times New Roman" pitchFamily="18" charset="0"/>
            </a:endParaRPr>
          </a:p>
        </p:txBody>
      </p:sp>
      <p:sp>
        <p:nvSpPr>
          <p:cNvPr id="32774" name="Text Box 23"/>
          <p:cNvSpPr txBox="1">
            <a:spLocks noChangeArrowheads="1"/>
          </p:cNvSpPr>
          <p:nvPr/>
        </p:nvSpPr>
        <p:spPr bwMode="auto">
          <a:xfrm>
            <a:off x="7924800" y="5562601"/>
            <a:ext cx="23663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b="1" i="1">
                <a:latin typeface="Times New Roman" pitchFamily="18" charset="0"/>
              </a:rPr>
              <a:t>Consumers gain;</a:t>
            </a:r>
          </a:p>
          <a:p>
            <a:pPr eaLnBrk="1" hangingPunct="1">
              <a:spcBef>
                <a:spcPct val="0"/>
              </a:spcBef>
              <a:buFontTx/>
              <a:buNone/>
            </a:pPr>
            <a:r>
              <a:rPr lang="en-US" altLang="en-US" sz="2400" b="1" i="1">
                <a:latin typeface="Times New Roman" pitchFamily="18" charset="0"/>
              </a:rPr>
              <a:t>Output rises</a:t>
            </a:r>
            <a:endParaRPr lang="en-US" altLang="en-US" sz="2400" b="1">
              <a:latin typeface="Times New Roman" pitchFamily="18" charset="0"/>
            </a:endParaRPr>
          </a:p>
        </p:txBody>
      </p:sp>
      <p:sp>
        <p:nvSpPr>
          <p:cNvPr id="32775" name="Line 4"/>
          <p:cNvSpPr>
            <a:spLocks noChangeShapeType="1"/>
          </p:cNvSpPr>
          <p:nvPr/>
        </p:nvSpPr>
        <p:spPr bwMode="auto">
          <a:xfrm>
            <a:off x="2438400" y="2286000"/>
            <a:ext cx="0" cy="3200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6" name="Line 5"/>
          <p:cNvSpPr>
            <a:spLocks noChangeShapeType="1"/>
          </p:cNvSpPr>
          <p:nvPr/>
        </p:nvSpPr>
        <p:spPr bwMode="auto">
          <a:xfrm>
            <a:off x="2438400" y="5486400"/>
            <a:ext cx="6908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7" name="Line 6"/>
          <p:cNvSpPr>
            <a:spLocks noChangeShapeType="1"/>
          </p:cNvSpPr>
          <p:nvPr/>
        </p:nvSpPr>
        <p:spPr bwMode="auto">
          <a:xfrm>
            <a:off x="3048000" y="2057400"/>
            <a:ext cx="5892800" cy="3124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78" name="Line 7"/>
          <p:cNvSpPr>
            <a:spLocks noChangeShapeType="1"/>
          </p:cNvSpPr>
          <p:nvPr/>
        </p:nvSpPr>
        <p:spPr bwMode="auto">
          <a:xfrm>
            <a:off x="2438400" y="3657600"/>
            <a:ext cx="3657600" cy="0"/>
          </a:xfrm>
          <a:prstGeom prst="line">
            <a:avLst/>
          </a:prstGeom>
          <a:noFill/>
          <a:ln w="19050">
            <a:solidFill>
              <a:srgbClr val="0070C0"/>
            </a:solidFill>
            <a:round/>
            <a:headEnd/>
            <a:tailEnd type="oval"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779" name="Line 8"/>
          <p:cNvSpPr>
            <a:spLocks noChangeShapeType="1"/>
          </p:cNvSpPr>
          <p:nvPr/>
        </p:nvSpPr>
        <p:spPr bwMode="auto">
          <a:xfrm>
            <a:off x="2438400" y="2971800"/>
            <a:ext cx="2336800" cy="0"/>
          </a:xfrm>
          <a:prstGeom prst="line">
            <a:avLst/>
          </a:prstGeom>
          <a:noFill/>
          <a:ln w="19050">
            <a:solidFill>
              <a:srgbClr val="0070C0"/>
            </a:solidFill>
            <a:round/>
            <a:headEnd/>
            <a:tailEnd type="oval"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780" name="Line 9"/>
          <p:cNvSpPr>
            <a:spLocks noChangeShapeType="1"/>
          </p:cNvSpPr>
          <p:nvPr/>
        </p:nvSpPr>
        <p:spPr bwMode="auto">
          <a:xfrm>
            <a:off x="4775200" y="2971800"/>
            <a:ext cx="0" cy="251460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1" name="Text Box 10"/>
          <p:cNvSpPr txBox="1">
            <a:spLocks noChangeArrowheads="1"/>
          </p:cNvSpPr>
          <p:nvPr/>
        </p:nvSpPr>
        <p:spPr bwMode="auto">
          <a:xfrm>
            <a:off x="1828801" y="3429000"/>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1</a:t>
            </a:r>
            <a:endParaRPr lang="en-US" altLang="en-US" sz="2400">
              <a:latin typeface="Times New Roman" pitchFamily="18" charset="0"/>
            </a:endParaRPr>
          </a:p>
        </p:txBody>
      </p:sp>
      <p:sp>
        <p:nvSpPr>
          <p:cNvPr id="32782" name="Text Box 11"/>
          <p:cNvSpPr txBox="1">
            <a:spLocks noChangeArrowheads="1"/>
          </p:cNvSpPr>
          <p:nvPr/>
        </p:nvSpPr>
        <p:spPr bwMode="auto">
          <a:xfrm>
            <a:off x="1830917" y="2708275"/>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2</a:t>
            </a:r>
            <a:endParaRPr lang="en-US" altLang="en-US" sz="2400">
              <a:latin typeface="Times New Roman" pitchFamily="18" charset="0"/>
            </a:endParaRPr>
          </a:p>
        </p:txBody>
      </p:sp>
      <p:sp>
        <p:nvSpPr>
          <p:cNvPr id="32783" name="Text Box 12"/>
          <p:cNvSpPr txBox="1">
            <a:spLocks noChangeArrowheads="1"/>
          </p:cNvSpPr>
          <p:nvPr/>
        </p:nvSpPr>
        <p:spPr bwMode="auto">
          <a:xfrm>
            <a:off x="9245600" y="4038600"/>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C</a:t>
            </a:r>
            <a:r>
              <a:rPr lang="en-US" altLang="en-US" sz="2400" baseline="-25000">
                <a:latin typeface="Times New Roman" pitchFamily="18" charset="0"/>
              </a:rPr>
              <a:t>1</a:t>
            </a:r>
            <a:endParaRPr lang="en-US" altLang="en-US" sz="2400">
              <a:latin typeface="Times New Roman" pitchFamily="18" charset="0"/>
            </a:endParaRPr>
          </a:p>
        </p:txBody>
      </p:sp>
      <p:sp>
        <p:nvSpPr>
          <p:cNvPr id="32784" name="Text Box 13"/>
          <p:cNvSpPr txBox="1">
            <a:spLocks noChangeArrowheads="1"/>
          </p:cNvSpPr>
          <p:nvPr/>
        </p:nvSpPr>
        <p:spPr bwMode="auto">
          <a:xfrm>
            <a:off x="4572000" y="5486400"/>
            <a:ext cx="75565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2</a:t>
            </a:r>
            <a:endParaRPr lang="en-US" altLang="en-US" sz="2400">
              <a:latin typeface="Times New Roman" pitchFamily="18" charset="0"/>
              <a:cs typeface="Times New Roman" pitchFamily="18" charset="0"/>
            </a:endParaRPr>
          </a:p>
        </p:txBody>
      </p:sp>
      <p:sp>
        <p:nvSpPr>
          <p:cNvPr id="32785" name="Line 14"/>
          <p:cNvSpPr>
            <a:spLocks noChangeShapeType="1"/>
          </p:cNvSpPr>
          <p:nvPr/>
        </p:nvSpPr>
        <p:spPr bwMode="auto">
          <a:xfrm>
            <a:off x="6096000" y="3657600"/>
            <a:ext cx="0" cy="182880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786" name="Rectangle 15"/>
          <p:cNvSpPr>
            <a:spLocks noChangeArrowheads="1"/>
          </p:cNvSpPr>
          <p:nvPr/>
        </p:nvSpPr>
        <p:spPr bwMode="auto">
          <a:xfrm>
            <a:off x="5689600" y="5486400"/>
            <a:ext cx="71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1</a:t>
            </a:r>
          </a:p>
        </p:txBody>
      </p:sp>
      <p:cxnSp>
        <p:nvCxnSpPr>
          <p:cNvPr id="40" name="Straight Connector 39"/>
          <p:cNvCxnSpPr/>
          <p:nvPr/>
        </p:nvCxnSpPr>
        <p:spPr>
          <a:xfrm flipV="1">
            <a:off x="2438400" y="4395788"/>
            <a:ext cx="6908800" cy="23812"/>
          </a:xfrm>
          <a:prstGeom prst="line">
            <a:avLst/>
          </a:prstGeom>
          <a:ln w="38100"/>
        </p:spPr>
        <p:style>
          <a:lnRef idx="1">
            <a:schemeClr val="dk1"/>
          </a:lnRef>
          <a:fillRef idx="0">
            <a:schemeClr val="dk1"/>
          </a:fillRef>
          <a:effectRef idx="0">
            <a:schemeClr val="dk1"/>
          </a:effectRef>
          <a:fontRef idx="minor">
            <a:schemeClr val="tx1"/>
          </a:fontRef>
        </p:style>
      </p:cxnSp>
      <p:cxnSp>
        <p:nvCxnSpPr>
          <p:cNvPr id="42" name="Straight Connector 41"/>
          <p:cNvCxnSpPr/>
          <p:nvPr/>
        </p:nvCxnSpPr>
        <p:spPr>
          <a:xfrm flipV="1">
            <a:off x="2438400" y="5081588"/>
            <a:ext cx="6908800" cy="23812"/>
          </a:xfrm>
          <a:prstGeom prst="line">
            <a:avLst/>
          </a:prstGeom>
          <a:ln w="38100">
            <a:solidFill>
              <a:srgbClr val="C00000"/>
            </a:solidFill>
          </a:ln>
        </p:spPr>
        <p:style>
          <a:lnRef idx="1">
            <a:schemeClr val="dk1"/>
          </a:lnRef>
          <a:fillRef idx="0">
            <a:schemeClr val="dk1"/>
          </a:fillRef>
          <a:effectRef idx="0">
            <a:schemeClr val="dk1"/>
          </a:effectRef>
          <a:fontRef idx="minor">
            <a:schemeClr val="tx1"/>
          </a:fontRef>
        </p:style>
      </p:cxnSp>
      <p:sp>
        <p:nvSpPr>
          <p:cNvPr id="32789" name="Text Box 12"/>
          <p:cNvSpPr txBox="1">
            <a:spLocks noChangeArrowheads="1"/>
          </p:cNvSpPr>
          <p:nvPr/>
        </p:nvSpPr>
        <p:spPr bwMode="auto">
          <a:xfrm>
            <a:off x="9245601" y="4795838"/>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dirty="0">
                <a:solidFill>
                  <a:srgbClr val="C00000"/>
                </a:solidFill>
                <a:latin typeface="Times New Roman" pitchFamily="18" charset="0"/>
              </a:rPr>
              <a:t>C</a:t>
            </a:r>
            <a:r>
              <a:rPr lang="en-US" altLang="en-US" sz="2400" baseline="-25000" dirty="0">
                <a:solidFill>
                  <a:srgbClr val="C00000"/>
                </a:solidFill>
                <a:latin typeface="Times New Roman" pitchFamily="18" charset="0"/>
              </a:rPr>
              <a:t>2</a:t>
            </a:r>
            <a:endParaRPr lang="en-US" altLang="en-US" sz="2400" dirty="0">
              <a:solidFill>
                <a:srgbClr val="C00000"/>
              </a:solidFill>
              <a:latin typeface="Times New Roman" pitchFamily="18" charset="0"/>
            </a:endParaRPr>
          </a:p>
        </p:txBody>
      </p:sp>
      <p:sp>
        <p:nvSpPr>
          <p:cNvPr id="32790" name="Text Box 11"/>
          <p:cNvSpPr txBox="1">
            <a:spLocks noChangeArrowheads="1"/>
          </p:cNvSpPr>
          <p:nvPr/>
        </p:nvSpPr>
        <p:spPr bwMode="auto">
          <a:xfrm>
            <a:off x="1828800" y="3962401"/>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rPr>
              <a:t>P</a:t>
            </a:r>
            <a:r>
              <a:rPr lang="en-US" altLang="en-US" sz="2400" baseline="-25000">
                <a:latin typeface="Times New Roman" pitchFamily="18" charset="0"/>
              </a:rPr>
              <a:t>3</a:t>
            </a:r>
            <a:endParaRPr lang="en-US" altLang="en-US" sz="2400">
              <a:latin typeface="Times New Roman" pitchFamily="18" charset="0"/>
            </a:endParaRPr>
          </a:p>
        </p:txBody>
      </p:sp>
      <p:sp>
        <p:nvSpPr>
          <p:cNvPr id="32791" name="Rectangle 15"/>
          <p:cNvSpPr>
            <a:spLocks noChangeArrowheads="1"/>
          </p:cNvSpPr>
          <p:nvPr/>
        </p:nvSpPr>
        <p:spPr bwMode="auto">
          <a:xfrm>
            <a:off x="6807200" y="5486400"/>
            <a:ext cx="71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400">
                <a:latin typeface="Times New Roman" pitchFamily="18" charset="0"/>
                <a:cs typeface="Times New Roman" pitchFamily="18" charset="0"/>
              </a:rPr>
              <a:t>Q</a:t>
            </a:r>
            <a:r>
              <a:rPr lang="en-US" altLang="en-US" sz="2400" baseline="-25000">
                <a:latin typeface="Times New Roman" pitchFamily="18" charset="0"/>
                <a:cs typeface="Times New Roman" pitchFamily="18" charset="0"/>
              </a:rPr>
              <a:t>3</a:t>
            </a:r>
          </a:p>
        </p:txBody>
      </p:sp>
      <p:sp>
        <p:nvSpPr>
          <p:cNvPr id="32792" name="Line 8"/>
          <p:cNvSpPr>
            <a:spLocks noChangeShapeType="1"/>
          </p:cNvSpPr>
          <p:nvPr/>
        </p:nvSpPr>
        <p:spPr bwMode="auto">
          <a:xfrm>
            <a:off x="2438400" y="4191000"/>
            <a:ext cx="4673600" cy="0"/>
          </a:xfrm>
          <a:prstGeom prst="line">
            <a:avLst/>
          </a:prstGeom>
          <a:noFill/>
          <a:ln w="19050">
            <a:solidFill>
              <a:srgbClr val="0070C0"/>
            </a:solidFill>
            <a:round/>
            <a:headEnd/>
            <a:tailEnd type="oval" w="med" len="med"/>
          </a:ln>
          <a:extLst>
            <a:ext uri="{909E8E84-426E-40DD-AFC4-6F175D3DCCD1}">
              <a14:hiddenFill xmlns:a14="http://schemas.microsoft.com/office/drawing/2010/main">
                <a:noFill/>
              </a14:hiddenFill>
            </a:ext>
          </a:extLst>
        </p:spPr>
        <p:txBody>
          <a:bodyPr wrap="none" anchor="ctr"/>
          <a:lstStyle/>
          <a:p>
            <a:endParaRPr lang="en-US" b="1" dirty="0"/>
          </a:p>
        </p:txBody>
      </p:sp>
      <p:sp>
        <p:nvSpPr>
          <p:cNvPr id="32793" name="Line 14"/>
          <p:cNvSpPr>
            <a:spLocks noChangeShapeType="1"/>
          </p:cNvSpPr>
          <p:nvPr/>
        </p:nvSpPr>
        <p:spPr bwMode="auto">
          <a:xfrm>
            <a:off x="7112000" y="4191000"/>
            <a:ext cx="0" cy="129540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cxnSp>
        <p:nvCxnSpPr>
          <p:cNvPr id="51" name="Straight Connector 50"/>
          <p:cNvCxnSpPr/>
          <p:nvPr/>
        </p:nvCxnSpPr>
        <p:spPr>
          <a:xfrm rot="5400000">
            <a:off x="9512300" y="4762500"/>
            <a:ext cx="685800" cy="0"/>
          </a:xfrm>
          <a:prstGeom prst="line">
            <a:avLst/>
          </a:prstGeom>
          <a:ln w="57150" cap="flat" cmpd="sng" algn="ctr">
            <a:solidFill>
              <a:srgbClr val="00B05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a:stCxn id="32781" idx="1"/>
          </p:cNvCxnSpPr>
          <p:nvPr/>
        </p:nvCxnSpPr>
        <p:spPr>
          <a:xfrm flipH="1">
            <a:off x="1826685" y="3659833"/>
            <a:ext cx="2116" cy="532755"/>
          </a:xfrm>
          <a:prstGeom prst="line">
            <a:avLst/>
          </a:prstGeom>
          <a:ln w="57150" cap="flat" cmpd="sng" algn="ctr">
            <a:solidFill>
              <a:srgbClr val="00B05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6096000" y="6019800"/>
            <a:ext cx="1016000" cy="0"/>
          </a:xfrm>
          <a:prstGeom prst="line">
            <a:avLst/>
          </a:prstGeom>
          <a:ln w="57150" cap="flat" cmpd="sng" algn="ctr">
            <a:solidFill>
              <a:srgbClr val="00B050"/>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32797" name="TextBox 56"/>
          <p:cNvSpPr txBox="1">
            <a:spLocks noChangeArrowheads="1"/>
          </p:cNvSpPr>
          <p:nvPr/>
        </p:nvSpPr>
        <p:spPr bwMode="auto">
          <a:xfrm>
            <a:off x="6759058" y="2819401"/>
            <a:ext cx="132183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80000"/>
              </a:lnSpc>
              <a:spcBef>
                <a:spcPct val="0"/>
              </a:spcBef>
              <a:buFontTx/>
              <a:buNone/>
            </a:pPr>
            <a:r>
              <a:rPr lang="en-US" altLang="en-US" sz="1800" b="1" dirty="0">
                <a:latin typeface="Times New Roman" pitchFamily="18" charset="0"/>
                <a:cs typeface="Times New Roman" pitchFamily="18" charset="0"/>
              </a:rPr>
              <a:t>Pre-merger</a:t>
            </a:r>
          </a:p>
          <a:p>
            <a:pPr algn="ctr" eaLnBrk="1" hangingPunct="1">
              <a:lnSpc>
                <a:spcPct val="80000"/>
              </a:lnSpc>
              <a:spcBef>
                <a:spcPct val="0"/>
              </a:spcBef>
              <a:buFontTx/>
              <a:buNone/>
            </a:pPr>
            <a:r>
              <a:rPr lang="en-US" altLang="en-US" sz="1800" b="1" dirty="0">
                <a:latin typeface="Times New Roman" pitchFamily="18" charset="0"/>
                <a:cs typeface="Times New Roman" pitchFamily="18" charset="0"/>
              </a:rPr>
              <a:t>conditions</a:t>
            </a:r>
          </a:p>
        </p:txBody>
      </p:sp>
      <p:cxnSp>
        <p:nvCxnSpPr>
          <p:cNvPr id="58" name="Straight Connector 57"/>
          <p:cNvCxnSpPr/>
          <p:nvPr/>
        </p:nvCxnSpPr>
        <p:spPr>
          <a:xfrm rot="10800000" flipV="1">
            <a:off x="6197600" y="32766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
        <p:nvSpPr>
          <p:cNvPr id="2" name="Oval 1">
            <a:extLst>
              <a:ext uri="{FF2B5EF4-FFF2-40B4-BE49-F238E27FC236}">
                <a16:creationId xmlns:a16="http://schemas.microsoft.com/office/drawing/2014/main" id="{944D1AB9-0072-4A08-85D5-B57D7E65F8D9}"/>
              </a:ext>
            </a:extLst>
          </p:cNvPr>
          <p:cNvSpPr/>
          <p:nvPr/>
        </p:nvSpPr>
        <p:spPr>
          <a:xfrm>
            <a:off x="5943601" y="3529012"/>
            <a:ext cx="253994" cy="2047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364C2614-EDE2-4197-A0CB-667284238F65}"/>
              </a:ext>
            </a:extLst>
          </p:cNvPr>
          <p:cNvSpPr/>
          <p:nvPr/>
        </p:nvSpPr>
        <p:spPr>
          <a:xfrm>
            <a:off x="7010405" y="4057962"/>
            <a:ext cx="253994" cy="20477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80">
            <a:extLst>
              <a:ext uri="{FF2B5EF4-FFF2-40B4-BE49-F238E27FC236}">
                <a16:creationId xmlns:a16="http://schemas.microsoft.com/office/drawing/2014/main" id="{90B7BEB9-AB14-49E4-958D-7592A066D350}"/>
              </a:ext>
            </a:extLst>
          </p:cNvPr>
          <p:cNvSpPr txBox="1">
            <a:spLocks noChangeArrowheads="1"/>
          </p:cNvSpPr>
          <p:nvPr/>
        </p:nvSpPr>
        <p:spPr bwMode="auto">
          <a:xfrm>
            <a:off x="7732185" y="3457576"/>
            <a:ext cx="1402948"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80000"/>
              </a:lnSpc>
              <a:spcBef>
                <a:spcPct val="0"/>
              </a:spcBef>
              <a:buFontTx/>
              <a:buNone/>
            </a:pPr>
            <a:r>
              <a:rPr lang="en-US" altLang="en-US" sz="1800" b="1" dirty="0">
                <a:latin typeface="Times New Roman" pitchFamily="18" charset="0"/>
                <a:cs typeface="Times New Roman" pitchFamily="18" charset="0"/>
              </a:rPr>
              <a:t>Post-merger</a:t>
            </a:r>
          </a:p>
          <a:p>
            <a:pPr eaLnBrk="1" hangingPunct="1">
              <a:lnSpc>
                <a:spcPct val="80000"/>
              </a:lnSpc>
              <a:spcBef>
                <a:spcPct val="0"/>
              </a:spcBef>
              <a:buFontTx/>
              <a:buNone/>
            </a:pPr>
            <a:r>
              <a:rPr lang="en-US" altLang="en-US" sz="1800" b="1" dirty="0">
                <a:latin typeface="Times New Roman" pitchFamily="18" charset="0"/>
                <a:cs typeface="Times New Roman" pitchFamily="18" charset="0"/>
              </a:rPr>
              <a:t>conditions</a:t>
            </a:r>
          </a:p>
        </p:txBody>
      </p:sp>
      <p:cxnSp>
        <p:nvCxnSpPr>
          <p:cNvPr id="35" name="Straight Connector 34">
            <a:extLst>
              <a:ext uri="{FF2B5EF4-FFF2-40B4-BE49-F238E27FC236}">
                <a16:creationId xmlns:a16="http://schemas.microsoft.com/office/drawing/2014/main" id="{08650D0E-2AD8-4F4F-8FA5-F6DD8E86B50E}"/>
              </a:ext>
            </a:extLst>
          </p:cNvPr>
          <p:cNvCxnSpPr/>
          <p:nvPr/>
        </p:nvCxnSpPr>
        <p:spPr>
          <a:xfrm rot="10800000" flipV="1">
            <a:off x="7164917" y="3810000"/>
            <a:ext cx="508000" cy="304800"/>
          </a:xfrm>
          <a:prstGeom prst="line">
            <a:avLst/>
          </a:prstGeom>
          <a:ln>
            <a:solidFill>
              <a:schemeClr val="tx1"/>
            </a:solidFill>
            <a:tailEnd type="stealt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7099608"/>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46342-057A-45EE-A460-4F1BFF2E295D}"/>
              </a:ext>
            </a:extLst>
          </p:cNvPr>
          <p:cNvSpPr>
            <a:spLocks noGrp="1"/>
          </p:cNvSpPr>
          <p:nvPr>
            <p:ph type="title"/>
          </p:nvPr>
        </p:nvSpPr>
        <p:spPr/>
        <p:txBody>
          <a:bodyPr/>
          <a:lstStyle/>
          <a:p>
            <a:r>
              <a:rPr lang="en-US" dirty="0"/>
              <a:t>Appendix 2: Detailed Enforcement Data</a:t>
            </a:r>
          </a:p>
        </p:txBody>
      </p:sp>
      <p:sp>
        <p:nvSpPr>
          <p:cNvPr id="3" name="Text Placeholder 2">
            <a:extLst>
              <a:ext uri="{FF2B5EF4-FFF2-40B4-BE49-F238E27FC236}">
                <a16:creationId xmlns:a16="http://schemas.microsoft.com/office/drawing/2014/main" id="{9B1B5D43-666D-43F7-98E6-A22001ADF0D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708B9DE-5F19-49E7-8E75-5B58CA67205B}"/>
              </a:ext>
            </a:extLst>
          </p:cNvPr>
          <p:cNvSpPr>
            <a:spLocks noGrp="1"/>
          </p:cNvSpPr>
          <p:nvPr>
            <p:ph type="sldNum" sz="quarter" idx="12"/>
          </p:nvPr>
        </p:nvSpPr>
        <p:spPr/>
        <p:txBody>
          <a:bodyPr/>
          <a:lstStyle/>
          <a:p>
            <a:fld id="{A3FA0A93-60EE-4E9D-852F-604094E61050}" type="slidenum">
              <a:rPr lang="en-US" smtClean="0"/>
              <a:t>43</a:t>
            </a:fld>
            <a:endParaRPr lang="en-US"/>
          </a:p>
        </p:txBody>
      </p:sp>
    </p:spTree>
    <p:extLst>
      <p:ext uri="{BB962C8B-B14F-4D97-AF65-F5344CB8AC3E}">
        <p14:creationId xmlns:p14="http://schemas.microsoft.com/office/powerpoint/2010/main" val="2831672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291F8-C28A-49D7-90F5-414603C070D8}"/>
              </a:ext>
            </a:extLst>
          </p:cNvPr>
          <p:cNvSpPr>
            <a:spLocks noGrp="1"/>
          </p:cNvSpPr>
          <p:nvPr>
            <p:ph type="title"/>
          </p:nvPr>
        </p:nvSpPr>
        <p:spPr>
          <a:xfrm>
            <a:off x="624191" y="-158669"/>
            <a:ext cx="10515600" cy="1325563"/>
          </a:xfrm>
        </p:spPr>
        <p:txBody>
          <a:bodyPr>
            <a:normAutofit/>
          </a:bodyPr>
          <a:lstStyle/>
          <a:p>
            <a:r>
              <a:rPr lang="en-US" dirty="0"/>
              <a:t>HSR Merger Challenges (All) 2001 – 2018</a:t>
            </a:r>
          </a:p>
        </p:txBody>
      </p:sp>
      <p:graphicFrame>
        <p:nvGraphicFramePr>
          <p:cNvPr id="6" name="Content Placeholder 6">
            <a:extLst>
              <a:ext uri="{FF2B5EF4-FFF2-40B4-BE49-F238E27FC236}">
                <a16:creationId xmlns:a16="http://schemas.microsoft.com/office/drawing/2014/main" id="{8AF083EC-1AB2-42B3-88BC-0151C226D4AE}"/>
              </a:ext>
            </a:extLst>
          </p:cNvPr>
          <p:cNvGraphicFramePr>
            <a:graphicFrameLocks noGrp="1"/>
          </p:cNvGraphicFramePr>
          <p:nvPr>
            <p:ph idx="1"/>
          </p:nvPr>
        </p:nvGraphicFramePr>
        <p:xfrm>
          <a:off x="602717" y="762365"/>
          <a:ext cx="10901690" cy="5930265"/>
        </p:xfrm>
        <a:graphic>
          <a:graphicData uri="http://schemas.openxmlformats.org/drawingml/2006/table">
            <a:tbl>
              <a:tblPr firstRow="1" bandRow="1">
                <a:tableStyleId>{5C22544A-7EE6-4342-B048-85BDC9FD1C3A}</a:tableStyleId>
              </a:tblPr>
              <a:tblGrid>
                <a:gridCol w="861720">
                  <a:extLst>
                    <a:ext uri="{9D8B030D-6E8A-4147-A177-3AD203B41FA5}">
                      <a16:colId xmlns:a16="http://schemas.microsoft.com/office/drawing/2014/main" val="3145145802"/>
                    </a:ext>
                  </a:extLst>
                </a:gridCol>
                <a:gridCol w="1015653">
                  <a:extLst>
                    <a:ext uri="{9D8B030D-6E8A-4147-A177-3AD203B41FA5}">
                      <a16:colId xmlns:a16="http://schemas.microsoft.com/office/drawing/2014/main" val="4187901718"/>
                    </a:ext>
                  </a:extLst>
                </a:gridCol>
                <a:gridCol w="1004392">
                  <a:extLst>
                    <a:ext uri="{9D8B030D-6E8A-4147-A177-3AD203B41FA5}">
                      <a16:colId xmlns:a16="http://schemas.microsoft.com/office/drawing/2014/main" val="3337965039"/>
                    </a:ext>
                  </a:extLst>
                </a:gridCol>
                <a:gridCol w="762467">
                  <a:extLst>
                    <a:ext uri="{9D8B030D-6E8A-4147-A177-3AD203B41FA5}">
                      <a16:colId xmlns:a16="http://schemas.microsoft.com/office/drawing/2014/main" val="153461275"/>
                    </a:ext>
                  </a:extLst>
                </a:gridCol>
                <a:gridCol w="1440214">
                  <a:extLst>
                    <a:ext uri="{9D8B030D-6E8A-4147-A177-3AD203B41FA5}">
                      <a16:colId xmlns:a16="http://schemas.microsoft.com/office/drawing/2014/main" val="1468897765"/>
                    </a:ext>
                  </a:extLst>
                </a:gridCol>
                <a:gridCol w="931904">
                  <a:extLst>
                    <a:ext uri="{9D8B030D-6E8A-4147-A177-3AD203B41FA5}">
                      <a16:colId xmlns:a16="http://schemas.microsoft.com/office/drawing/2014/main" val="3564180551"/>
                    </a:ext>
                  </a:extLst>
                </a:gridCol>
                <a:gridCol w="1642762">
                  <a:extLst>
                    <a:ext uri="{9D8B030D-6E8A-4147-A177-3AD203B41FA5}">
                      <a16:colId xmlns:a16="http://schemas.microsoft.com/office/drawing/2014/main" val="2284647142"/>
                    </a:ext>
                  </a:extLst>
                </a:gridCol>
                <a:gridCol w="1582106">
                  <a:extLst>
                    <a:ext uri="{9D8B030D-6E8A-4147-A177-3AD203B41FA5}">
                      <a16:colId xmlns:a16="http://schemas.microsoft.com/office/drawing/2014/main" val="2954193946"/>
                    </a:ext>
                  </a:extLst>
                </a:gridCol>
                <a:gridCol w="644819">
                  <a:extLst>
                    <a:ext uri="{9D8B030D-6E8A-4147-A177-3AD203B41FA5}">
                      <a16:colId xmlns:a16="http://schemas.microsoft.com/office/drawing/2014/main" val="3067081162"/>
                    </a:ext>
                  </a:extLst>
                </a:gridCol>
                <a:gridCol w="1015653">
                  <a:extLst>
                    <a:ext uri="{9D8B030D-6E8A-4147-A177-3AD203B41FA5}">
                      <a16:colId xmlns:a16="http://schemas.microsoft.com/office/drawing/2014/main" val="1504626386"/>
                    </a:ext>
                  </a:extLst>
                </a:gridCol>
              </a:tblGrid>
              <a:tr h="285142">
                <a:tc gridSpan="10">
                  <a:txBody>
                    <a:bodyPr/>
                    <a:lstStyle/>
                    <a:p>
                      <a:pPr algn="ctr" fontAlgn="b"/>
                      <a:r>
                        <a:rPr lang="en-US" sz="2000" dirty="0"/>
                        <a:t>ALL Merger Challenges (FTC &amp; DOJ): 2001-2018</a:t>
                      </a:r>
                      <a:endParaRPr lang="en-US" sz="2000" b="0" i="0" u="none" strike="noStrike" dirty="0">
                        <a:solidFill>
                          <a:srgbClr val="000000"/>
                        </a:solidFill>
                        <a:effectLst/>
                        <a:latin typeface="Calibri" panose="020F0502020204030204" pitchFamily="34" charset="0"/>
                      </a:endParaRPr>
                    </a:p>
                  </a:txBody>
                  <a:tcPr marL="92354" marR="92354"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84123290"/>
                  </a:ext>
                </a:extLst>
              </a:tr>
              <a:tr h="340816">
                <a:tc>
                  <a:txBody>
                    <a:bodyPr/>
                    <a:lstStyle/>
                    <a:p>
                      <a:pPr algn="l" fontAlgn="b"/>
                      <a:endParaRPr lang="en-US" sz="1200" b="0"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b="1" u="none" strike="noStrike" dirty="0">
                          <a:effectLst/>
                        </a:rPr>
                        <a:t>Total Filings</a:t>
                      </a:r>
                      <a:endParaRPr lang="en-US" sz="1200" b="1"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effectLst/>
                        </a:rPr>
                        <a:t> Second Requests</a:t>
                      </a:r>
                      <a:endParaRPr lang="en-US" sz="1200" b="1"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effectLst/>
                        </a:rPr>
                        <a:t>Cleared As Is </a:t>
                      </a:r>
                      <a:endParaRPr lang="en-US" sz="1200" b="1"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effectLst/>
                        </a:rPr>
                        <a:t>Abandoned or Restructured </a:t>
                      </a:r>
                      <a:endParaRPr lang="en-US" sz="1200" b="1"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1" i="0" u="none" strike="noStrike" dirty="0">
                          <a:solidFill>
                            <a:srgbClr val="000000"/>
                          </a:solidFill>
                          <a:effectLst/>
                          <a:latin typeface="Calibri" panose="020F0502020204030204" pitchFamily="34" charset="0"/>
                        </a:rPr>
                        <a:t>Complaint Filed</a:t>
                      </a:r>
                    </a:p>
                  </a:txBody>
                  <a:tcPr marL="9716" marR="9716" marT="9525" marB="0" anchor="ctr"/>
                </a:tc>
                <a:tc>
                  <a:txBody>
                    <a:bodyPr/>
                    <a:lstStyle/>
                    <a:p>
                      <a:pPr algn="ctr" fontAlgn="b"/>
                      <a:r>
                        <a:rPr lang="en-US" sz="1200" b="1" u="none" strike="noStrike" dirty="0">
                          <a:effectLst/>
                        </a:rPr>
                        <a:t>Simultaneous </a:t>
                      </a:r>
                      <a:br>
                        <a:rPr lang="en-US" sz="1200" b="1" u="none" strike="noStrike" dirty="0">
                          <a:effectLst/>
                        </a:rPr>
                      </a:br>
                      <a:r>
                        <a:rPr lang="en-US" sz="1200" b="1" u="none" strike="noStrike" dirty="0">
                          <a:effectLst/>
                        </a:rPr>
                        <a:t>Resolution </a:t>
                      </a:r>
                      <a:endParaRPr lang="en-US" sz="1200" b="1"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effectLst/>
                        </a:rPr>
                        <a:t>Abandoned </a:t>
                      </a:r>
                      <a:br>
                        <a:rPr lang="en-US" sz="1200" b="1" u="none" strike="noStrike" dirty="0">
                          <a:effectLst/>
                        </a:rPr>
                      </a:br>
                      <a:r>
                        <a:rPr lang="en-US" sz="1200" b="1" i="0" u="none" strike="noStrike" dirty="0">
                          <a:solidFill>
                            <a:srgbClr val="000000"/>
                          </a:solidFill>
                          <a:effectLst/>
                          <a:latin typeface="Calibri" panose="020F0502020204030204" pitchFamily="34" charset="0"/>
                        </a:rPr>
                        <a:t>Post-Complaint</a:t>
                      </a:r>
                    </a:p>
                  </a:txBody>
                  <a:tcPr marL="9716" marR="9716" marT="9525" marB="0" anchor="ctr"/>
                </a:tc>
                <a:tc>
                  <a:txBody>
                    <a:bodyPr/>
                    <a:lstStyle/>
                    <a:p>
                      <a:pPr algn="ctr" fontAlgn="b"/>
                      <a:r>
                        <a:rPr lang="en-US" sz="1200" b="1" u="none" strike="noStrike" dirty="0">
                          <a:effectLst/>
                        </a:rPr>
                        <a:t>Settled </a:t>
                      </a:r>
                      <a:endParaRPr lang="en-US" sz="1200" b="1"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effectLst/>
                        </a:rPr>
                        <a:t>Trials:     </a:t>
                      </a:r>
                    </a:p>
                    <a:p>
                      <a:pPr algn="ctr" fontAlgn="b"/>
                      <a:r>
                        <a:rPr lang="en-US" sz="1200" b="1" u="none" strike="noStrike" dirty="0">
                          <a:effectLst/>
                        </a:rPr>
                        <a:t>Won/ Lost</a:t>
                      </a:r>
                      <a:endParaRPr lang="en-US" sz="1200" b="1"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3257954970"/>
                  </a:ext>
                </a:extLst>
              </a:tr>
              <a:tr h="174733">
                <a:tc>
                  <a:txBody>
                    <a:bodyPr/>
                    <a:lstStyle/>
                    <a:p>
                      <a:pPr algn="l" fontAlgn="b"/>
                      <a:r>
                        <a:rPr lang="en-US" sz="1200" u="none" strike="noStrike" dirty="0">
                          <a:effectLst/>
                        </a:rPr>
                        <a:t>FY 2001</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2237</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70</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16</a:t>
                      </a:r>
                    </a:p>
                  </a:txBody>
                  <a:tcPr marL="0" marR="0" marT="0" marB="0" anchor="b"/>
                </a:tc>
                <a:tc>
                  <a:txBody>
                    <a:bodyPr/>
                    <a:lstStyle/>
                    <a:p>
                      <a:pPr algn="ctr" fontAlgn="b"/>
                      <a:r>
                        <a:rPr lang="en-US" sz="1200" u="none" strike="noStrike" dirty="0">
                          <a:effectLst/>
                        </a:rPr>
                        <a:t>28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27</a:t>
                      </a:r>
                    </a:p>
                  </a:txBody>
                  <a:tcPr marL="9716" marR="9716" marT="9525" marB="0" anchor="ctr"/>
                </a:tc>
                <a:tc>
                  <a:txBody>
                    <a:bodyPr/>
                    <a:lstStyle/>
                    <a:p>
                      <a:pPr algn="ctr" fontAlgn="b"/>
                      <a:r>
                        <a:rPr lang="en-US" sz="1200" u="none" strike="noStrike" dirty="0">
                          <a:effectLst/>
                        </a:rPr>
                        <a:t>25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200" u="none" strike="noStrike" dirty="0">
                          <a:effectLst/>
                        </a:rPr>
                        <a:t>0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1536843267"/>
                  </a:ext>
                </a:extLst>
              </a:tr>
              <a:tr h="174733">
                <a:tc>
                  <a:txBody>
                    <a:bodyPr/>
                    <a:lstStyle/>
                    <a:p>
                      <a:pPr algn="l" fontAlgn="b"/>
                      <a:r>
                        <a:rPr lang="en-US" sz="1200" u="none" strike="noStrike" dirty="0">
                          <a:effectLst/>
                        </a:rPr>
                        <a:t>FY 2002</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1142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49</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18</a:t>
                      </a:r>
                    </a:p>
                  </a:txBody>
                  <a:tcPr marL="0" marR="0" marT="0" marB="0" anchor="b"/>
                </a:tc>
                <a:tc>
                  <a:txBody>
                    <a:bodyPr/>
                    <a:lstStyle/>
                    <a:p>
                      <a:pPr algn="ctr" fontAlgn="b"/>
                      <a:r>
                        <a:rPr lang="en-US" sz="1200" u="none" strike="noStrike" dirty="0">
                          <a:effectLst/>
                        </a:rPr>
                        <a:t>13</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21</a:t>
                      </a:r>
                    </a:p>
                  </a:txBody>
                  <a:tcPr marL="9716" marR="9716" marT="9525" marB="0" anchor="ctr"/>
                </a:tc>
                <a:tc>
                  <a:txBody>
                    <a:bodyPr/>
                    <a:lstStyle/>
                    <a:p>
                      <a:pPr algn="ctr" fontAlgn="b"/>
                      <a:r>
                        <a:rPr lang="en-US" sz="1200" u="none" strike="noStrike" dirty="0">
                          <a:effectLst/>
                        </a:rPr>
                        <a:t>14</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3</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200" u="none" strike="noStrike" dirty="0">
                          <a:effectLst/>
                        </a:rPr>
                        <a:t>2 / 1</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2839783125"/>
                  </a:ext>
                </a:extLst>
              </a:tr>
              <a:tr h="174733">
                <a:tc>
                  <a:txBody>
                    <a:bodyPr/>
                    <a:lstStyle/>
                    <a:p>
                      <a:pPr algn="l" fontAlgn="b"/>
                      <a:r>
                        <a:rPr lang="en-US" sz="1200" u="none" strike="noStrike" dirty="0">
                          <a:effectLst/>
                        </a:rPr>
                        <a:t>FY 2003</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968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35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200" u="none" strike="noStrike" dirty="0">
                          <a:effectLst/>
                        </a:rPr>
                        <a:t>16</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19</a:t>
                      </a:r>
                    </a:p>
                  </a:txBody>
                  <a:tcPr marL="9716" marR="9716" marT="9525" marB="0" anchor="ctr"/>
                </a:tc>
                <a:tc>
                  <a:txBody>
                    <a:bodyPr/>
                    <a:lstStyle/>
                    <a:p>
                      <a:pPr algn="ctr" fontAlgn="b"/>
                      <a:r>
                        <a:rPr lang="en-US" sz="1200" u="none" strike="noStrike" dirty="0">
                          <a:effectLst/>
                        </a:rPr>
                        <a:t>12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200" u="none" strike="noStrike" dirty="0">
                          <a:effectLst/>
                        </a:rPr>
                        <a:t>1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2763366280"/>
                  </a:ext>
                </a:extLst>
              </a:tr>
              <a:tr h="174733">
                <a:tc>
                  <a:txBody>
                    <a:bodyPr/>
                    <a:lstStyle/>
                    <a:p>
                      <a:pPr algn="l" fontAlgn="b"/>
                      <a:r>
                        <a:rPr lang="en-US" sz="1200" u="none" strike="noStrike" dirty="0">
                          <a:effectLst/>
                        </a:rPr>
                        <a:t>FY 2004</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1377</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35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12</a:t>
                      </a:r>
                    </a:p>
                  </a:txBody>
                  <a:tcPr marL="0" marR="0" marT="0" marB="0" anchor="b"/>
                </a:tc>
                <a:tc>
                  <a:txBody>
                    <a:bodyPr/>
                    <a:lstStyle/>
                    <a:p>
                      <a:pPr algn="ctr" fontAlgn="b"/>
                      <a:r>
                        <a:rPr lang="en-US" sz="1200" u="none" strike="noStrike" dirty="0">
                          <a:effectLst/>
                        </a:rPr>
                        <a:t>6</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18</a:t>
                      </a:r>
                    </a:p>
                  </a:txBody>
                  <a:tcPr marL="9716" marR="9716" marT="9525" marB="0" anchor="ctr"/>
                </a:tc>
                <a:tc>
                  <a:txBody>
                    <a:bodyPr/>
                    <a:lstStyle/>
                    <a:p>
                      <a:pPr algn="ctr" fontAlgn="b"/>
                      <a:r>
                        <a:rPr lang="en-US" sz="1200" u="none" strike="noStrike" dirty="0">
                          <a:effectLst/>
                        </a:rPr>
                        <a:t>14</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200" u="none" strike="noStrike" dirty="0">
                          <a:effectLst/>
                        </a:rPr>
                        <a:t>1 / 2</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1967302927"/>
                  </a:ext>
                </a:extLst>
              </a:tr>
              <a:tr h="174733">
                <a:tc>
                  <a:txBody>
                    <a:bodyPr/>
                    <a:lstStyle/>
                    <a:p>
                      <a:pPr algn="l" fontAlgn="b"/>
                      <a:r>
                        <a:rPr lang="en-US" sz="1200" u="none" strike="noStrike" dirty="0">
                          <a:effectLst/>
                        </a:rPr>
                        <a:t>FY 2005</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1610</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50</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33</a:t>
                      </a:r>
                    </a:p>
                  </a:txBody>
                  <a:tcPr marL="0" marR="0" marT="0"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13</a:t>
                      </a:r>
                    </a:p>
                  </a:txBody>
                  <a:tcPr marL="9716" marR="9716" marT="9525" marB="0" anchor="ctr"/>
                </a:tc>
                <a:tc>
                  <a:txBody>
                    <a:bodyPr/>
                    <a:lstStyle/>
                    <a:p>
                      <a:pPr algn="ctr" fontAlgn="b"/>
                      <a:r>
                        <a:rPr lang="en-US" sz="1200" u="none" strike="noStrike" dirty="0">
                          <a:effectLst/>
                        </a:rPr>
                        <a:t>12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200" u="none" strike="noStrike" dirty="0">
                          <a:effectLst/>
                        </a:rPr>
                        <a:t>0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2466941521"/>
                  </a:ext>
                </a:extLst>
              </a:tr>
              <a:tr h="174733">
                <a:tc>
                  <a:txBody>
                    <a:bodyPr/>
                    <a:lstStyle/>
                    <a:p>
                      <a:pPr algn="l" fontAlgn="b"/>
                      <a:r>
                        <a:rPr lang="en-US" sz="1200" u="none" strike="noStrike" dirty="0">
                          <a:effectLst/>
                        </a:rPr>
                        <a:t>FY 2006</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1746</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45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15</a:t>
                      </a:r>
                    </a:p>
                  </a:txBody>
                  <a:tcPr marL="0" marR="0" marT="0" marB="0" anchor="b"/>
                </a:tc>
                <a:tc>
                  <a:txBody>
                    <a:bodyPr/>
                    <a:lstStyle/>
                    <a:p>
                      <a:pPr algn="ctr" fontAlgn="b"/>
                      <a:r>
                        <a:rPr lang="en-US" sz="1200" u="none" strike="noStrike" dirty="0">
                          <a:effectLst/>
                        </a:rPr>
                        <a:t>13</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19</a:t>
                      </a:r>
                    </a:p>
                  </a:txBody>
                  <a:tcPr marL="9716" marR="9716" marT="9525" marB="0" anchor="ctr"/>
                </a:tc>
                <a:tc>
                  <a:txBody>
                    <a:bodyPr/>
                    <a:lstStyle/>
                    <a:p>
                      <a:pPr algn="ctr" fontAlgn="b"/>
                      <a:r>
                        <a:rPr lang="en-US" sz="1200" u="none" strike="noStrike" dirty="0">
                          <a:effectLst/>
                        </a:rPr>
                        <a:t>17</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200" u="none" strike="noStrike" dirty="0">
                          <a:effectLst/>
                        </a:rPr>
                        <a:t>0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3586934438"/>
                  </a:ext>
                </a:extLst>
              </a:tr>
              <a:tr h="174733">
                <a:tc>
                  <a:txBody>
                    <a:bodyPr/>
                    <a:lstStyle/>
                    <a:p>
                      <a:pPr algn="l" fontAlgn="b"/>
                      <a:r>
                        <a:rPr lang="en-US" sz="1200" u="none" strike="noStrike" dirty="0">
                          <a:effectLst/>
                        </a:rPr>
                        <a:t>FY 2007</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2108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63</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32</a:t>
                      </a:r>
                    </a:p>
                  </a:txBody>
                  <a:tcPr marL="0" marR="0" marT="0" marB="0" anchor="b"/>
                </a:tc>
                <a:tc>
                  <a:txBody>
                    <a:bodyPr/>
                    <a:lstStyle/>
                    <a:p>
                      <a:pPr algn="ctr" fontAlgn="b"/>
                      <a:r>
                        <a:rPr lang="en-US" sz="1200" u="none" strike="noStrike" dirty="0">
                          <a:effectLst/>
                        </a:rPr>
                        <a:t>13</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21</a:t>
                      </a:r>
                    </a:p>
                  </a:txBody>
                  <a:tcPr marL="9716" marR="9716" marT="9525" marB="0" anchor="ctr"/>
                </a:tc>
                <a:tc>
                  <a:txBody>
                    <a:bodyPr/>
                    <a:lstStyle/>
                    <a:p>
                      <a:pPr algn="ctr" fontAlgn="b"/>
                      <a:r>
                        <a:rPr lang="en-US" sz="1200" u="none" strike="noStrike" dirty="0">
                          <a:effectLst/>
                        </a:rPr>
                        <a:t>17</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200" u="none" strike="noStrike" dirty="0">
                          <a:effectLst/>
                        </a:rPr>
                        <a:t>1 /1 </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4217372655"/>
                  </a:ext>
                </a:extLst>
              </a:tr>
              <a:tr h="174733">
                <a:tc>
                  <a:txBody>
                    <a:bodyPr/>
                    <a:lstStyle/>
                    <a:p>
                      <a:pPr algn="l" fontAlgn="b"/>
                      <a:r>
                        <a:rPr lang="en-US" sz="1200" u="none" strike="noStrike" dirty="0">
                          <a:effectLst/>
                        </a:rPr>
                        <a:t>FY 2008</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1656</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41</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0" marR="0" marT="0" marB="0" anchor="b"/>
                </a:tc>
                <a:tc>
                  <a:txBody>
                    <a:bodyPr/>
                    <a:lstStyle/>
                    <a:p>
                      <a:pPr algn="ctr" fontAlgn="b"/>
                      <a:r>
                        <a:rPr lang="en-US" sz="1200" u="none" strike="noStrike" dirty="0">
                          <a:effectLst/>
                        </a:rPr>
                        <a:t>7</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30</a:t>
                      </a:r>
                    </a:p>
                  </a:txBody>
                  <a:tcPr marL="9716" marR="9716" marT="9525" marB="0" anchor="ctr"/>
                </a:tc>
                <a:tc>
                  <a:txBody>
                    <a:bodyPr/>
                    <a:lstStyle/>
                    <a:p>
                      <a:pPr algn="ctr" fontAlgn="b"/>
                      <a:r>
                        <a:rPr lang="en-US" sz="1200" u="none" strike="noStrike" dirty="0">
                          <a:effectLst/>
                        </a:rPr>
                        <a:t>28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200" u="none" strike="noStrike" dirty="0">
                          <a:effectLst/>
                        </a:rPr>
                        <a:t>1 / 0 </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3091195968"/>
                  </a:ext>
                </a:extLst>
              </a:tr>
              <a:tr h="174733">
                <a:tc>
                  <a:txBody>
                    <a:bodyPr/>
                    <a:lstStyle/>
                    <a:p>
                      <a:pPr algn="l" fontAlgn="b"/>
                      <a:r>
                        <a:rPr lang="en-US" sz="1200" u="none" strike="noStrike" dirty="0">
                          <a:effectLst/>
                        </a:rPr>
                        <a:t>FY 2009</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684</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31</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4</a:t>
                      </a:r>
                    </a:p>
                  </a:txBody>
                  <a:tcPr marL="0" marR="0" marT="0" marB="0" anchor="b"/>
                </a:tc>
                <a:tc>
                  <a:txBody>
                    <a:bodyPr/>
                    <a:lstStyle/>
                    <a:p>
                      <a:pPr algn="ctr" fontAlgn="b"/>
                      <a:r>
                        <a:rPr lang="en-US" sz="1200" u="none" strike="noStrike" dirty="0">
                          <a:effectLst/>
                        </a:rPr>
                        <a:t>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23</a:t>
                      </a:r>
                    </a:p>
                  </a:txBody>
                  <a:tcPr marL="9716" marR="9716" marT="9525" marB="0" anchor="ctr"/>
                </a:tc>
                <a:tc>
                  <a:txBody>
                    <a:bodyPr/>
                    <a:lstStyle/>
                    <a:p>
                      <a:pPr algn="ctr" fontAlgn="b"/>
                      <a:r>
                        <a:rPr lang="en-US" sz="1200" u="none" strike="noStrike" dirty="0">
                          <a:effectLst/>
                        </a:rPr>
                        <a:t>15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4</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200" u="none" strike="noStrike" dirty="0">
                          <a:effectLst/>
                        </a:rPr>
                        <a:t>1 / 1</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1336381348"/>
                  </a:ext>
                </a:extLst>
              </a:tr>
              <a:tr h="174733">
                <a:tc>
                  <a:txBody>
                    <a:bodyPr/>
                    <a:lstStyle/>
                    <a:p>
                      <a:pPr algn="l" fontAlgn="b"/>
                      <a:r>
                        <a:rPr lang="en-US" sz="1200" u="none" strike="noStrike" dirty="0">
                          <a:effectLst/>
                        </a:rPr>
                        <a:t>FY 2010</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1128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42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9</a:t>
                      </a:r>
                    </a:p>
                  </a:txBody>
                  <a:tcPr marL="0" marR="0" marT="0" marB="0" anchor="b"/>
                </a:tc>
                <a:tc>
                  <a:txBody>
                    <a:bodyPr/>
                    <a:lstStyle/>
                    <a:p>
                      <a:pPr algn="ctr" fontAlgn="b"/>
                      <a:r>
                        <a:rPr lang="en-US" sz="1200" u="none" strike="noStrike" dirty="0">
                          <a:effectLst/>
                        </a:rPr>
                        <a:t>11</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29</a:t>
                      </a:r>
                    </a:p>
                  </a:txBody>
                  <a:tcPr marL="9716" marR="9716" marT="9525" marB="0" anchor="ctr"/>
                </a:tc>
                <a:tc>
                  <a:txBody>
                    <a:bodyPr/>
                    <a:lstStyle/>
                    <a:p>
                      <a:pPr algn="ctr" fontAlgn="b"/>
                      <a:r>
                        <a:rPr lang="en-US" sz="1200" u="none" strike="noStrike" dirty="0">
                          <a:effectLst/>
                        </a:rPr>
                        <a:t>28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200" u="none" strike="noStrike" dirty="0">
                          <a:effectLst/>
                        </a:rPr>
                        <a:t>0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2972899361"/>
                  </a:ext>
                </a:extLst>
              </a:tr>
              <a:tr h="174733">
                <a:tc>
                  <a:txBody>
                    <a:bodyPr/>
                    <a:lstStyle/>
                    <a:p>
                      <a:pPr algn="l" fontAlgn="b"/>
                      <a:r>
                        <a:rPr lang="en-US" sz="1200" u="none" strike="noStrike" dirty="0">
                          <a:effectLst/>
                        </a:rPr>
                        <a:t>FY 2011</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1414</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55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20</a:t>
                      </a:r>
                    </a:p>
                  </a:txBody>
                  <a:tcPr marL="0" marR="0" marT="0" marB="0" anchor="b"/>
                </a:tc>
                <a:tc>
                  <a:txBody>
                    <a:bodyPr/>
                    <a:lstStyle/>
                    <a:p>
                      <a:pPr algn="ctr" fontAlgn="b"/>
                      <a:r>
                        <a:rPr lang="en-US" sz="1200" u="none" strike="noStrike" dirty="0">
                          <a:effectLst/>
                        </a:rPr>
                        <a:t>12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25</a:t>
                      </a:r>
                    </a:p>
                  </a:txBody>
                  <a:tcPr marL="9716" marR="9716" marT="9525" marB="0" anchor="ctr"/>
                </a:tc>
                <a:tc>
                  <a:txBody>
                    <a:bodyPr/>
                    <a:lstStyle/>
                    <a:p>
                      <a:pPr algn="ctr" fontAlgn="b"/>
                      <a:r>
                        <a:rPr lang="en-US" sz="1200" u="none" strike="noStrike" dirty="0">
                          <a:effectLst/>
                        </a:rPr>
                        <a:t>19</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200" u="none" strike="noStrike" dirty="0">
                          <a:effectLst/>
                        </a:rPr>
                        <a:t>2 / 1</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4149166783"/>
                  </a:ext>
                </a:extLst>
              </a:tr>
              <a:tr h="174733">
                <a:tc>
                  <a:txBody>
                    <a:bodyPr/>
                    <a:lstStyle/>
                    <a:p>
                      <a:pPr algn="l" fontAlgn="b"/>
                      <a:r>
                        <a:rPr lang="en-US" sz="1200" u="none" strike="noStrike" dirty="0">
                          <a:effectLst/>
                        </a:rPr>
                        <a:t>FY 2012</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1400</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49</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0" marR="0" marT="0" marB="0" anchor="b"/>
                </a:tc>
                <a:tc>
                  <a:txBody>
                    <a:bodyPr/>
                    <a:lstStyle/>
                    <a:p>
                      <a:pPr algn="ctr" fontAlgn="b"/>
                      <a:r>
                        <a:rPr lang="en-US" sz="1200" u="none" strike="noStrike" dirty="0">
                          <a:effectLst/>
                        </a:rPr>
                        <a:t>18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26</a:t>
                      </a:r>
                    </a:p>
                  </a:txBody>
                  <a:tcPr marL="9716" marR="9716" marT="9525" marB="0" anchor="ctr"/>
                </a:tc>
                <a:tc>
                  <a:txBody>
                    <a:bodyPr/>
                    <a:lstStyle/>
                    <a:p>
                      <a:pPr algn="ctr" fontAlgn="b"/>
                      <a:r>
                        <a:rPr lang="en-US" sz="1200" u="none" strike="noStrike" dirty="0">
                          <a:effectLst/>
                        </a:rPr>
                        <a:t>22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200" u="none" strike="noStrike" dirty="0">
                          <a:effectLst/>
                        </a:rPr>
                        <a:t>1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3761614962"/>
                  </a:ext>
                </a:extLst>
              </a:tr>
              <a:tr h="174733">
                <a:tc>
                  <a:txBody>
                    <a:bodyPr/>
                    <a:lstStyle/>
                    <a:p>
                      <a:pPr algn="l" fontAlgn="b"/>
                      <a:r>
                        <a:rPr lang="en-US" sz="1200" u="none" strike="noStrike" dirty="0">
                          <a:effectLst/>
                        </a:rPr>
                        <a:t>FY 2013</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1286</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47</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17</a:t>
                      </a:r>
                    </a:p>
                  </a:txBody>
                  <a:tcPr marL="0" marR="0" marT="0"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28</a:t>
                      </a:r>
                    </a:p>
                  </a:txBody>
                  <a:tcPr marL="9716" marR="9716" marT="9525" marB="0" anchor="ctr"/>
                </a:tc>
                <a:tc>
                  <a:txBody>
                    <a:bodyPr/>
                    <a:lstStyle/>
                    <a:p>
                      <a:pPr algn="ctr" fontAlgn="b"/>
                      <a:r>
                        <a:rPr lang="en-US" sz="1200" u="none" strike="noStrike" dirty="0">
                          <a:effectLst/>
                        </a:rPr>
                        <a:t>19</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5</a:t>
                      </a:r>
                    </a:p>
                  </a:txBody>
                  <a:tcPr marL="0" marR="0" marT="0" marB="0" anchor="b"/>
                </a:tc>
                <a:tc>
                  <a:txBody>
                    <a:bodyPr/>
                    <a:lstStyle/>
                    <a:p>
                      <a:pPr algn="ctr" fontAlgn="b"/>
                      <a:r>
                        <a:rPr lang="en-US" sz="1200" u="none" strike="noStrike" dirty="0">
                          <a:effectLst/>
                        </a:rPr>
                        <a:t>2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1374513509"/>
                  </a:ext>
                </a:extLst>
              </a:tr>
              <a:tr h="174733">
                <a:tc>
                  <a:txBody>
                    <a:bodyPr/>
                    <a:lstStyle/>
                    <a:p>
                      <a:pPr algn="l" fontAlgn="b"/>
                      <a:r>
                        <a:rPr lang="en-US" sz="1200" u="none" strike="noStrike" dirty="0">
                          <a:effectLst/>
                        </a:rPr>
                        <a:t>FY 2014</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1618</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51</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19</a:t>
                      </a:r>
                    </a:p>
                  </a:txBody>
                  <a:tcPr marL="0" marR="0" marT="0" marB="0" anchor="b"/>
                </a:tc>
                <a:tc>
                  <a:txBody>
                    <a:bodyPr/>
                    <a:lstStyle/>
                    <a:p>
                      <a:pPr algn="ctr" fontAlgn="b"/>
                      <a:r>
                        <a:rPr lang="en-US" sz="1200" u="none" strike="noStrike" dirty="0">
                          <a:effectLst/>
                        </a:rPr>
                        <a:t>12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21</a:t>
                      </a:r>
                    </a:p>
                  </a:txBody>
                  <a:tcPr marL="9716" marR="9716" marT="9525" marB="0" anchor="ctr"/>
                </a:tc>
                <a:tc>
                  <a:txBody>
                    <a:bodyPr/>
                    <a:lstStyle/>
                    <a:p>
                      <a:pPr algn="ctr" fontAlgn="b"/>
                      <a:r>
                        <a:rPr lang="en-US" sz="1200" u="none" strike="noStrike" dirty="0">
                          <a:effectLst/>
                        </a:rPr>
                        <a:t>20</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1</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200" u="none" strike="noStrike" dirty="0">
                          <a:effectLst/>
                        </a:rPr>
                        <a:t>0 / 0</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3564117246"/>
                  </a:ext>
                </a:extLst>
              </a:tr>
              <a:tr h="174733">
                <a:tc>
                  <a:txBody>
                    <a:bodyPr/>
                    <a:lstStyle/>
                    <a:p>
                      <a:pPr algn="l" fontAlgn="b"/>
                      <a:r>
                        <a:rPr lang="en-US" sz="1200" u="none" strike="noStrike" dirty="0">
                          <a:effectLst/>
                        </a:rPr>
                        <a:t>FY 2015</a:t>
                      </a:r>
                      <a:endParaRPr lang="en-US" sz="1200" b="1" i="0" u="none" strike="noStrike" dirty="0">
                        <a:solidFill>
                          <a:srgbClr val="000000"/>
                        </a:solidFill>
                        <a:effectLst/>
                        <a:latin typeface="Calibri" panose="020F0502020204030204" pitchFamily="34" charset="0"/>
                      </a:endParaRPr>
                    </a:p>
                  </a:txBody>
                  <a:tcPr marL="9716" marR="9716" marT="9525" marB="0" anchor="b"/>
                </a:tc>
                <a:tc>
                  <a:txBody>
                    <a:bodyPr/>
                    <a:lstStyle/>
                    <a:p>
                      <a:pPr algn="ctr" fontAlgn="b"/>
                      <a:r>
                        <a:rPr lang="en-US" sz="1200" u="none" strike="noStrike" dirty="0">
                          <a:effectLst/>
                        </a:rPr>
                        <a:t>1754</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u="none" strike="noStrike" dirty="0">
                          <a:effectLst/>
                        </a:rPr>
                        <a:t>47</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0" marR="0" marT="0" marB="0" anchor="b"/>
                </a:tc>
                <a:tc>
                  <a:txBody>
                    <a:bodyPr/>
                    <a:lstStyle/>
                    <a:p>
                      <a:pPr algn="ctr" fontAlgn="b"/>
                      <a:r>
                        <a:rPr lang="en-US" sz="1200" u="none" strike="noStrike" dirty="0">
                          <a:effectLst/>
                        </a:rPr>
                        <a:t>12</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30</a:t>
                      </a:r>
                    </a:p>
                  </a:txBody>
                  <a:tcPr marL="9716" marR="9716" marT="9525" marB="0" anchor="ctr"/>
                </a:tc>
                <a:tc>
                  <a:txBody>
                    <a:bodyPr/>
                    <a:lstStyle/>
                    <a:p>
                      <a:pPr algn="ctr" fontAlgn="b"/>
                      <a:r>
                        <a:rPr lang="en-US" sz="1200" u="none" strike="noStrike" dirty="0">
                          <a:effectLst/>
                        </a:rPr>
                        <a:t>25</a:t>
                      </a:r>
                      <a:endParaRPr lang="en-US" sz="1200" b="0" i="0" u="none" strike="noStrike" dirty="0">
                        <a:solidFill>
                          <a:srgbClr val="000000"/>
                        </a:solidFill>
                        <a:effectLst/>
                        <a:latin typeface="Calibri" panose="020F0502020204030204" pitchFamily="34" charset="0"/>
                      </a:endParaRPr>
                    </a:p>
                  </a:txBody>
                  <a:tcPr marL="9716" marR="9716" marT="9525" marB="0" anchor="ctr"/>
                </a:tc>
                <a:tc>
                  <a:txBody>
                    <a:bodyPr/>
                    <a:lstStyle/>
                    <a:p>
                      <a:pPr algn="ctr" fontAlgn="b"/>
                      <a:r>
                        <a:rPr lang="en-US" sz="1200" b="0" i="0" u="none" strike="noStrike" dirty="0">
                          <a:solidFill>
                            <a:srgbClr val="000000"/>
                          </a:solidFill>
                          <a:effectLst/>
                          <a:latin typeface="Calibri" panose="020F0502020204030204" pitchFamily="34" charset="0"/>
                        </a:rPr>
                        <a:t>3</a:t>
                      </a:r>
                    </a:p>
                  </a:txBody>
                  <a:tcPr marL="0" marR="0" marT="0" marB="0" anchor="b"/>
                </a:tc>
                <a:tc>
                  <a:txBody>
                    <a:bodyPr/>
                    <a:lstStyle/>
                    <a:p>
                      <a:pPr algn="ctr" fontAlgn="b"/>
                      <a:r>
                        <a:rPr lang="en-US" sz="1100" b="0" i="0" u="none" strike="noStrike" dirty="0">
                          <a:solidFill>
                            <a:srgbClr val="000000"/>
                          </a:solidFill>
                          <a:effectLst/>
                          <a:latin typeface="Calibri" panose="020F0502020204030204" pitchFamily="34" charset="0"/>
                        </a:rPr>
                        <a:t>0</a:t>
                      </a:r>
                    </a:p>
                  </a:txBody>
                  <a:tcPr marL="0" marR="0" marT="0" marB="0" anchor="b"/>
                </a:tc>
                <a:tc>
                  <a:txBody>
                    <a:bodyPr/>
                    <a:lstStyle/>
                    <a:p>
                      <a:pPr algn="ctr" fontAlgn="b"/>
                      <a:r>
                        <a:rPr lang="en-US" sz="1200" u="none" strike="noStrike" dirty="0">
                          <a:effectLst/>
                        </a:rPr>
                        <a:t>1 / 1</a:t>
                      </a:r>
                      <a:endParaRPr lang="en-US" sz="1200" b="0" i="0" u="none" strike="noStrike" dirty="0">
                        <a:solidFill>
                          <a:srgbClr val="0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1126555691"/>
                  </a:ext>
                </a:extLst>
              </a:tr>
              <a:tr h="174733">
                <a:tc>
                  <a:txBody>
                    <a:bodyPr/>
                    <a:lstStyle/>
                    <a:p>
                      <a:pPr algn="l" fontAlgn="b"/>
                      <a:r>
                        <a:rPr lang="en-US" sz="1200" b="1" u="none" strike="noStrike" dirty="0">
                          <a:solidFill>
                            <a:srgbClr val="C00000"/>
                          </a:solidFill>
                          <a:effectLst/>
                        </a:rPr>
                        <a:t>FY 2016</a:t>
                      </a:r>
                      <a:endParaRPr lang="en-US" sz="1200" b="1" i="0" u="none" strike="noStrike" dirty="0">
                        <a:solidFill>
                          <a:srgbClr val="C00000"/>
                        </a:solidFill>
                        <a:effectLst/>
                        <a:latin typeface="Calibri" panose="020F0502020204030204" pitchFamily="34" charset="0"/>
                      </a:endParaRPr>
                    </a:p>
                  </a:txBody>
                  <a:tcPr marL="9716" marR="9716" marT="9525" marB="0" anchor="b"/>
                </a:tc>
                <a:tc>
                  <a:txBody>
                    <a:bodyPr/>
                    <a:lstStyle/>
                    <a:p>
                      <a:pPr algn="ctr" fontAlgn="b"/>
                      <a:r>
                        <a:rPr lang="en-US" sz="1200" b="1" u="none" strike="noStrike" dirty="0">
                          <a:solidFill>
                            <a:srgbClr val="C00000"/>
                          </a:solidFill>
                          <a:effectLst/>
                        </a:rPr>
                        <a:t>1772</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solidFill>
                            <a:srgbClr val="C00000"/>
                          </a:solidFill>
                          <a:effectLst/>
                        </a:rPr>
                        <a:t>54</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100" b="1" i="0" u="none" strike="noStrike" dirty="0">
                          <a:solidFill>
                            <a:srgbClr val="C00000"/>
                          </a:solidFill>
                          <a:effectLst/>
                          <a:latin typeface="Calibri" panose="020F0502020204030204" pitchFamily="34" charset="0"/>
                        </a:rPr>
                        <a:t>8</a:t>
                      </a:r>
                    </a:p>
                  </a:txBody>
                  <a:tcPr marL="0" marR="0" marT="0" marB="0" anchor="b"/>
                </a:tc>
                <a:tc>
                  <a:txBody>
                    <a:bodyPr/>
                    <a:lstStyle/>
                    <a:p>
                      <a:pPr algn="ctr" fontAlgn="b"/>
                      <a:r>
                        <a:rPr lang="en-US" sz="1200" b="1" u="none" strike="noStrike" dirty="0">
                          <a:solidFill>
                            <a:srgbClr val="C00000"/>
                          </a:solidFill>
                          <a:effectLst/>
                        </a:rPr>
                        <a:t>11</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i="0" u="none" strike="noStrike" dirty="0">
                          <a:solidFill>
                            <a:srgbClr val="C00000"/>
                          </a:solidFill>
                          <a:effectLst/>
                          <a:latin typeface="Calibri" panose="020F0502020204030204" pitchFamily="34" charset="0"/>
                        </a:rPr>
                        <a:t>36</a:t>
                      </a:r>
                    </a:p>
                  </a:txBody>
                  <a:tcPr marL="9716" marR="9716" marT="9525" marB="0" anchor="ctr"/>
                </a:tc>
                <a:tc>
                  <a:txBody>
                    <a:bodyPr/>
                    <a:lstStyle/>
                    <a:p>
                      <a:pPr algn="ctr" fontAlgn="b"/>
                      <a:r>
                        <a:rPr lang="en-US" sz="1200" b="1" u="none" strike="noStrike" dirty="0">
                          <a:solidFill>
                            <a:srgbClr val="C00000"/>
                          </a:solidFill>
                          <a:effectLst/>
                        </a:rPr>
                        <a:t>24</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i="0" u="none" strike="noStrike" dirty="0">
                          <a:solidFill>
                            <a:srgbClr val="C00000"/>
                          </a:solidFill>
                          <a:effectLst/>
                          <a:latin typeface="Calibri" panose="020F0502020204030204" pitchFamily="34" charset="0"/>
                        </a:rPr>
                        <a:t>5</a:t>
                      </a:r>
                    </a:p>
                  </a:txBody>
                  <a:tcPr marL="0" marR="0" marT="0" marB="0" anchor="b"/>
                </a:tc>
                <a:tc>
                  <a:txBody>
                    <a:bodyPr/>
                    <a:lstStyle/>
                    <a:p>
                      <a:pPr algn="ctr" fontAlgn="b"/>
                      <a:r>
                        <a:rPr lang="en-US" sz="1100" b="1" i="0" u="none" strike="noStrike" dirty="0">
                          <a:solidFill>
                            <a:srgbClr val="C00000"/>
                          </a:solidFill>
                          <a:effectLst/>
                          <a:latin typeface="Calibri" panose="020F0502020204030204" pitchFamily="34" charset="0"/>
                        </a:rPr>
                        <a:t>0</a:t>
                      </a:r>
                    </a:p>
                  </a:txBody>
                  <a:tcPr marL="0" marR="0" marT="0" marB="0" anchor="b"/>
                </a:tc>
                <a:tc>
                  <a:txBody>
                    <a:bodyPr/>
                    <a:lstStyle/>
                    <a:p>
                      <a:pPr algn="ctr" fontAlgn="b"/>
                      <a:r>
                        <a:rPr lang="en-US" sz="1200" b="1" u="none" strike="noStrike" dirty="0">
                          <a:solidFill>
                            <a:srgbClr val="C00000"/>
                          </a:solidFill>
                          <a:effectLst/>
                        </a:rPr>
                        <a:t>5 / 1</a:t>
                      </a:r>
                      <a:endParaRPr lang="en-US" sz="1200" b="1" i="0" u="none" strike="noStrike" dirty="0">
                        <a:solidFill>
                          <a:srgbClr val="C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1049724425"/>
                  </a:ext>
                </a:extLst>
              </a:tr>
              <a:tr h="174733">
                <a:tc>
                  <a:txBody>
                    <a:bodyPr/>
                    <a:lstStyle/>
                    <a:p>
                      <a:pPr algn="l" fontAlgn="b"/>
                      <a:r>
                        <a:rPr lang="en-US" sz="1200" b="1" u="none" strike="noStrike" dirty="0">
                          <a:solidFill>
                            <a:srgbClr val="C00000"/>
                          </a:solidFill>
                          <a:effectLst/>
                        </a:rPr>
                        <a:t>FY 2017</a:t>
                      </a:r>
                      <a:endParaRPr lang="en-US" sz="1200" b="1" i="0" u="none" strike="noStrike" dirty="0">
                        <a:solidFill>
                          <a:srgbClr val="C00000"/>
                        </a:solidFill>
                        <a:effectLst/>
                        <a:latin typeface="Calibri" panose="020F0502020204030204" pitchFamily="34" charset="0"/>
                      </a:endParaRPr>
                    </a:p>
                  </a:txBody>
                  <a:tcPr marL="9716" marR="9716" marT="9525" marB="0" anchor="b"/>
                </a:tc>
                <a:tc>
                  <a:txBody>
                    <a:bodyPr/>
                    <a:lstStyle/>
                    <a:p>
                      <a:pPr algn="ctr" fontAlgn="b"/>
                      <a:r>
                        <a:rPr lang="en-US" sz="1200" b="1" u="none" strike="noStrike" dirty="0">
                          <a:solidFill>
                            <a:srgbClr val="C00000"/>
                          </a:solidFill>
                          <a:effectLst/>
                        </a:rPr>
                        <a:t>1992</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solidFill>
                            <a:srgbClr val="C00000"/>
                          </a:solidFill>
                          <a:effectLst/>
                        </a:rPr>
                        <a:t>51</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100" b="1" i="0" u="none" strike="noStrike" dirty="0">
                          <a:solidFill>
                            <a:srgbClr val="C00000"/>
                          </a:solidFill>
                          <a:effectLst/>
                          <a:latin typeface="Calibri" panose="020F0502020204030204" pitchFamily="34" charset="0"/>
                        </a:rPr>
                        <a:t>12</a:t>
                      </a:r>
                    </a:p>
                  </a:txBody>
                  <a:tcPr marL="0" marR="0" marT="0" marB="0" anchor="b"/>
                </a:tc>
                <a:tc>
                  <a:txBody>
                    <a:bodyPr/>
                    <a:lstStyle/>
                    <a:p>
                      <a:pPr algn="ctr" fontAlgn="b"/>
                      <a:r>
                        <a:rPr lang="en-US" sz="1200" b="1" u="none" strike="noStrike" dirty="0">
                          <a:solidFill>
                            <a:srgbClr val="C00000"/>
                          </a:solidFill>
                          <a:effectLst/>
                        </a:rPr>
                        <a:t>13</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i="0" u="none" strike="noStrike" dirty="0">
                          <a:solidFill>
                            <a:srgbClr val="C00000"/>
                          </a:solidFill>
                          <a:effectLst/>
                          <a:latin typeface="Calibri" panose="020F0502020204030204" pitchFamily="34" charset="0"/>
                        </a:rPr>
                        <a:t>28</a:t>
                      </a:r>
                    </a:p>
                  </a:txBody>
                  <a:tcPr marL="9716" marR="9716" marT="9525" marB="0" anchor="ctr"/>
                </a:tc>
                <a:tc>
                  <a:txBody>
                    <a:bodyPr/>
                    <a:lstStyle/>
                    <a:p>
                      <a:pPr algn="ctr" fontAlgn="b"/>
                      <a:r>
                        <a:rPr lang="en-US" sz="1200" b="1" u="none" strike="noStrike" dirty="0">
                          <a:solidFill>
                            <a:srgbClr val="C00000"/>
                          </a:solidFill>
                          <a:effectLst/>
                        </a:rPr>
                        <a:t>24</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i="0" u="none" strike="noStrike" dirty="0">
                          <a:solidFill>
                            <a:srgbClr val="C00000"/>
                          </a:solidFill>
                          <a:effectLst/>
                          <a:latin typeface="Calibri" panose="020F0502020204030204" pitchFamily="34" charset="0"/>
                        </a:rPr>
                        <a:t>1</a:t>
                      </a:r>
                    </a:p>
                  </a:txBody>
                  <a:tcPr marL="0" marR="0" marT="0" marB="0" anchor="b"/>
                </a:tc>
                <a:tc>
                  <a:txBody>
                    <a:bodyPr/>
                    <a:lstStyle/>
                    <a:p>
                      <a:pPr algn="ctr" fontAlgn="b"/>
                      <a:r>
                        <a:rPr lang="en-US" sz="1100" b="1" i="0" u="none" strike="noStrike" dirty="0">
                          <a:solidFill>
                            <a:srgbClr val="C00000"/>
                          </a:solidFill>
                          <a:effectLst/>
                          <a:latin typeface="Calibri" panose="020F0502020204030204" pitchFamily="34" charset="0"/>
                        </a:rPr>
                        <a:t>1</a:t>
                      </a:r>
                    </a:p>
                  </a:txBody>
                  <a:tcPr marL="0" marR="0" marT="0" marB="0" anchor="b"/>
                </a:tc>
                <a:tc>
                  <a:txBody>
                    <a:bodyPr/>
                    <a:lstStyle/>
                    <a:p>
                      <a:pPr algn="ctr" fontAlgn="b"/>
                      <a:r>
                        <a:rPr lang="en-US" sz="1200" b="1" u="none" strike="noStrike" dirty="0">
                          <a:solidFill>
                            <a:srgbClr val="C00000"/>
                          </a:solidFill>
                          <a:effectLst/>
                        </a:rPr>
                        <a:t>2/ 0</a:t>
                      </a:r>
                      <a:endParaRPr lang="en-US" sz="1200" b="1" i="0" u="none" strike="noStrike" dirty="0">
                        <a:solidFill>
                          <a:srgbClr val="C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96742027"/>
                  </a:ext>
                </a:extLst>
              </a:tr>
              <a:tr h="174733">
                <a:tc>
                  <a:txBody>
                    <a:bodyPr/>
                    <a:lstStyle/>
                    <a:p>
                      <a:pPr algn="l" fontAlgn="b"/>
                      <a:r>
                        <a:rPr lang="en-US" sz="1200" b="1" u="none" strike="noStrike" dirty="0">
                          <a:solidFill>
                            <a:srgbClr val="C00000"/>
                          </a:solidFill>
                          <a:effectLst/>
                        </a:rPr>
                        <a:t>FY 2018</a:t>
                      </a:r>
                      <a:endParaRPr lang="en-US" sz="1200" b="1" i="0" u="none" strike="noStrike" dirty="0">
                        <a:solidFill>
                          <a:srgbClr val="C00000"/>
                        </a:solidFill>
                        <a:effectLst/>
                        <a:latin typeface="Calibri" panose="020F0502020204030204" pitchFamily="34" charset="0"/>
                      </a:endParaRPr>
                    </a:p>
                  </a:txBody>
                  <a:tcPr marL="9716" marR="9716" marT="9525" marB="0" anchor="b"/>
                </a:tc>
                <a:tc>
                  <a:txBody>
                    <a:bodyPr/>
                    <a:lstStyle/>
                    <a:p>
                      <a:pPr algn="ctr" fontAlgn="b"/>
                      <a:r>
                        <a:rPr lang="en-US" sz="1200" b="1" u="none" strike="noStrike" dirty="0">
                          <a:solidFill>
                            <a:srgbClr val="C00000"/>
                          </a:solidFill>
                          <a:effectLst/>
                        </a:rPr>
                        <a:t>2028</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u="none" strike="noStrike" dirty="0">
                          <a:solidFill>
                            <a:srgbClr val="C00000"/>
                          </a:solidFill>
                          <a:effectLst/>
                        </a:rPr>
                        <a:t>45</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100" b="1" i="0" u="none" strike="noStrike" dirty="0">
                          <a:solidFill>
                            <a:srgbClr val="C00000"/>
                          </a:solidFill>
                          <a:effectLst/>
                          <a:latin typeface="Calibri" panose="020F0502020204030204" pitchFamily="34" charset="0"/>
                        </a:rPr>
                        <a:t>8</a:t>
                      </a:r>
                    </a:p>
                  </a:txBody>
                  <a:tcPr marL="0" marR="0" marT="0" marB="0" anchor="b"/>
                </a:tc>
                <a:tc>
                  <a:txBody>
                    <a:bodyPr/>
                    <a:lstStyle/>
                    <a:p>
                      <a:pPr algn="ctr" fontAlgn="b"/>
                      <a:r>
                        <a:rPr lang="en-US" sz="1200" b="1" u="none" strike="noStrike" dirty="0">
                          <a:solidFill>
                            <a:srgbClr val="C00000"/>
                          </a:solidFill>
                          <a:effectLst/>
                        </a:rPr>
                        <a:t>13</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i="0" u="none" strike="noStrike" dirty="0">
                          <a:solidFill>
                            <a:srgbClr val="C00000"/>
                          </a:solidFill>
                          <a:effectLst/>
                          <a:latin typeface="Calibri" panose="020F0502020204030204" pitchFamily="34" charset="0"/>
                        </a:rPr>
                        <a:t>26</a:t>
                      </a:r>
                    </a:p>
                  </a:txBody>
                  <a:tcPr marL="9716" marR="9716" marT="9525" marB="0" anchor="ctr"/>
                </a:tc>
                <a:tc>
                  <a:txBody>
                    <a:bodyPr/>
                    <a:lstStyle/>
                    <a:p>
                      <a:pPr algn="ctr" fontAlgn="b"/>
                      <a:r>
                        <a:rPr lang="en-US" sz="1200" b="1" u="none" strike="noStrike" dirty="0">
                          <a:solidFill>
                            <a:srgbClr val="C00000"/>
                          </a:solidFill>
                          <a:effectLst/>
                        </a:rPr>
                        <a:t>20</a:t>
                      </a:r>
                      <a:endParaRPr lang="en-US" sz="1200" b="1" i="0" u="none" strike="noStrike" dirty="0">
                        <a:solidFill>
                          <a:srgbClr val="C00000"/>
                        </a:solidFill>
                        <a:effectLst/>
                        <a:latin typeface="Calibri" panose="020F0502020204030204" pitchFamily="34" charset="0"/>
                      </a:endParaRPr>
                    </a:p>
                  </a:txBody>
                  <a:tcPr marL="9716" marR="9716" marT="9525" marB="0" anchor="ctr"/>
                </a:tc>
                <a:tc>
                  <a:txBody>
                    <a:bodyPr/>
                    <a:lstStyle/>
                    <a:p>
                      <a:pPr algn="ctr" fontAlgn="b"/>
                      <a:r>
                        <a:rPr lang="en-US" sz="1200" b="1" i="0" u="none" strike="noStrike" dirty="0">
                          <a:solidFill>
                            <a:srgbClr val="C00000"/>
                          </a:solidFill>
                          <a:effectLst/>
                          <a:latin typeface="Calibri" panose="020F0502020204030204" pitchFamily="34" charset="0"/>
                        </a:rPr>
                        <a:t>2</a:t>
                      </a:r>
                    </a:p>
                  </a:txBody>
                  <a:tcPr marL="0" marR="0" marT="0" marB="0" anchor="b"/>
                </a:tc>
                <a:tc>
                  <a:txBody>
                    <a:bodyPr/>
                    <a:lstStyle/>
                    <a:p>
                      <a:pPr algn="ctr" fontAlgn="b"/>
                      <a:r>
                        <a:rPr lang="en-US" sz="1100" b="1" i="0" u="none" strike="noStrike" dirty="0">
                          <a:solidFill>
                            <a:srgbClr val="C00000"/>
                          </a:solidFill>
                          <a:effectLst/>
                          <a:latin typeface="Calibri" panose="020F0502020204030204" pitchFamily="34" charset="0"/>
                        </a:rPr>
                        <a:t>0</a:t>
                      </a:r>
                    </a:p>
                  </a:txBody>
                  <a:tcPr marL="0" marR="0" marT="0" marB="0" anchor="b"/>
                </a:tc>
                <a:tc>
                  <a:txBody>
                    <a:bodyPr/>
                    <a:lstStyle/>
                    <a:p>
                      <a:pPr algn="ctr" fontAlgn="b"/>
                      <a:r>
                        <a:rPr lang="en-US" sz="1200" b="1" u="none" strike="noStrike" dirty="0">
                          <a:solidFill>
                            <a:srgbClr val="C00000"/>
                          </a:solidFill>
                          <a:effectLst/>
                        </a:rPr>
                        <a:t>3 / 1</a:t>
                      </a:r>
                      <a:endParaRPr lang="en-US" sz="1200" b="1" i="0" u="none" strike="noStrike" dirty="0">
                        <a:solidFill>
                          <a:srgbClr val="C00000"/>
                        </a:solidFill>
                        <a:effectLst/>
                        <a:latin typeface="Calibri" panose="020F0502020204030204" pitchFamily="34" charset="0"/>
                      </a:endParaRPr>
                    </a:p>
                  </a:txBody>
                  <a:tcPr marL="9716" marR="9716" marT="9525" marB="0" anchor="ctr"/>
                </a:tc>
                <a:extLst>
                  <a:ext uri="{0D108BD9-81ED-4DB2-BD59-A6C34878D82A}">
                    <a16:rowId xmlns:a16="http://schemas.microsoft.com/office/drawing/2014/main" val="4034540004"/>
                  </a:ext>
                </a:extLst>
              </a:tr>
              <a:tr h="1614117">
                <a:tc gridSpan="10">
                  <a:txBody>
                    <a:bodyPr/>
                    <a:lstStyle/>
                    <a:p>
                      <a:pPr algn="l" fontAlgn="b"/>
                      <a:endParaRPr lang="en-US" sz="900" b="0" i="0" u="none" strike="noStrike" dirty="0">
                        <a:solidFill>
                          <a:srgbClr val="000000"/>
                        </a:solidFill>
                        <a:effectLst/>
                        <a:latin typeface="Calibri" panose="020F0502020204030204" pitchFamily="34" charset="0"/>
                      </a:endParaRPr>
                    </a:p>
                    <a:p>
                      <a:pPr algn="l" fontAlgn="b"/>
                      <a:r>
                        <a:rPr lang="en-US" sz="1000" b="0" i="0" u="none" strike="noStrike" dirty="0">
                          <a:solidFill>
                            <a:srgbClr val="000000"/>
                          </a:solidFill>
                          <a:effectLst/>
                          <a:latin typeface="Calibri" panose="020F0502020204030204" pitchFamily="34" charset="0"/>
                        </a:rPr>
                        <a:t>Each Financial Year (“FY”) runs from October 1</a:t>
                      </a:r>
                      <a:r>
                        <a:rPr lang="en-US" sz="1000" b="0" i="0" u="none" strike="noStrike" baseline="30000" dirty="0">
                          <a:solidFill>
                            <a:srgbClr val="000000"/>
                          </a:solidFill>
                          <a:effectLst/>
                          <a:latin typeface="Calibri" panose="020F0502020204030204" pitchFamily="34" charset="0"/>
                        </a:rPr>
                        <a:t>st</a:t>
                      </a:r>
                      <a:r>
                        <a:rPr lang="en-US" sz="1000" b="0" i="0" u="none" strike="noStrike" dirty="0">
                          <a:solidFill>
                            <a:srgbClr val="000000"/>
                          </a:solidFill>
                          <a:effectLst/>
                          <a:latin typeface="Calibri" panose="020F0502020204030204" pitchFamily="34" charset="0"/>
                        </a:rPr>
                        <a:t> through September 20</a:t>
                      </a:r>
                      <a:r>
                        <a:rPr lang="en-US" sz="1000" b="0" i="0" u="none" strike="noStrike" baseline="30000" dirty="0">
                          <a:solidFill>
                            <a:srgbClr val="000000"/>
                          </a:solidFill>
                          <a:effectLst/>
                          <a:latin typeface="Calibri" panose="020F0502020204030204" pitchFamily="34" charset="0"/>
                        </a:rPr>
                        <a:t>th</a:t>
                      </a:r>
                      <a:r>
                        <a:rPr lang="en-US" sz="1000" b="0" i="0" u="none" strike="noStrike" dirty="0">
                          <a:solidFill>
                            <a:srgbClr val="000000"/>
                          </a:solidFill>
                          <a:effectLst/>
                          <a:latin typeface="Calibri" panose="020F0502020204030204" pitchFamily="34" charset="0"/>
                        </a:rPr>
                        <a:t>. HSR cases are classified according to date of HSR reporting. Consummated mergers are classified according to FY in which the complaint was filed. </a:t>
                      </a:r>
                      <a:endParaRPr lang="en-US" sz="1000" b="0" i="0" u="none" strike="noStrike" dirty="0">
                        <a:solidFill>
                          <a:srgbClr val="000000"/>
                        </a:solidFill>
                        <a:effectLst/>
                        <a:highlight>
                          <a:srgbClr val="FFFF00"/>
                        </a:highlight>
                        <a:latin typeface="Calibri" panose="020F0502020204030204" pitchFamily="34" charset="0"/>
                      </a:endParaRPr>
                    </a:p>
                    <a:p>
                      <a:pPr algn="l" fontAlgn="b"/>
                      <a:r>
                        <a:rPr lang="en-US" sz="1000" b="1" i="0" u="none" strike="noStrike" dirty="0">
                          <a:solidFill>
                            <a:srgbClr val="000000"/>
                          </a:solidFill>
                          <a:effectLst/>
                          <a:latin typeface="Calibri" panose="020F0502020204030204" pitchFamily="34" charset="0"/>
                        </a:rPr>
                        <a:t>Total Filings</a:t>
                      </a:r>
                      <a:r>
                        <a:rPr lang="en-US" sz="1000" b="0" i="0" u="none" strike="noStrike" dirty="0">
                          <a:solidFill>
                            <a:srgbClr val="000000"/>
                          </a:solidFill>
                          <a:effectLst/>
                          <a:latin typeface="Calibri" panose="020F0502020204030204" pitchFamily="34" charset="0"/>
                        </a:rPr>
                        <a:t>: Number of filings for which a second request was possible. </a:t>
                      </a:r>
                      <a:br>
                        <a:rPr lang="en-US" sz="1000" b="0" i="0" u="none" strike="noStrike" dirty="0">
                          <a:solidFill>
                            <a:srgbClr val="000000"/>
                          </a:solidFill>
                          <a:effectLst/>
                          <a:latin typeface="Calibri" panose="020F0502020204030204" pitchFamily="34" charset="0"/>
                        </a:rPr>
                      </a:br>
                      <a:r>
                        <a:rPr lang="en-US" sz="1000" b="1" i="0" u="none" strike="noStrike" dirty="0">
                          <a:solidFill>
                            <a:srgbClr val="000000"/>
                          </a:solidFill>
                          <a:effectLst/>
                          <a:latin typeface="Calibri" panose="020F0502020204030204" pitchFamily="34" charset="0"/>
                        </a:rPr>
                        <a:t>Cleared As Is: </a:t>
                      </a:r>
                      <a:r>
                        <a:rPr lang="en-US" sz="1000" b="0" i="0" u="none" strike="noStrike" dirty="0">
                          <a:solidFill>
                            <a:srgbClr val="000000"/>
                          </a:solidFill>
                          <a:effectLst/>
                          <a:latin typeface="Calibri" panose="020F0502020204030204" pitchFamily="34" charset="0"/>
                        </a:rPr>
                        <a:t>Total number of Second Requests that were not challenged or abandoned/restructured. Calculated by author.  </a:t>
                      </a:r>
                    </a:p>
                    <a:p>
                      <a:pPr marL="0" marR="0" lvl="0" indent="0" algn="l" defTabSz="914400" rtl="0" eaLnBrk="1" fontAlgn="b" latinLnBrk="0" hangingPunct="1">
                        <a:lnSpc>
                          <a:spcPct val="100000"/>
                        </a:lnSpc>
                        <a:spcBef>
                          <a:spcPts val="0"/>
                        </a:spcBef>
                        <a:spcAft>
                          <a:spcPts val="0"/>
                        </a:spcAft>
                        <a:buClrTx/>
                        <a:buSzTx/>
                        <a:buFontTx/>
                        <a:buNone/>
                        <a:tabLst/>
                        <a:defRPr/>
                      </a:pPr>
                      <a:r>
                        <a:rPr lang="en-US" sz="1000" b="1" i="0" u="none" strike="noStrike" dirty="0">
                          <a:solidFill>
                            <a:srgbClr val="000000"/>
                          </a:solidFill>
                          <a:effectLst/>
                          <a:latin typeface="Calibri" panose="020F0502020204030204" pitchFamily="34" charset="0"/>
                        </a:rPr>
                        <a:t>Abandoned or Restructured</a:t>
                      </a:r>
                      <a:r>
                        <a:rPr lang="en-US" sz="1000" b="0" i="0" u="none" strike="noStrike" dirty="0">
                          <a:solidFill>
                            <a:srgbClr val="000000"/>
                          </a:solidFill>
                          <a:effectLst/>
                          <a:latin typeface="Calibri" panose="020F0502020204030204" pitchFamily="34" charset="0"/>
                        </a:rPr>
                        <a:t>: Number of transactions abandoned or restructured before the agencies filed a complaint. </a:t>
                      </a:r>
                    </a:p>
                    <a:p>
                      <a:pPr algn="l" fontAlgn="b"/>
                      <a:r>
                        <a:rPr lang="en-US" sz="1000" b="1" i="0" u="none" strike="noStrike" dirty="0">
                          <a:solidFill>
                            <a:srgbClr val="000000"/>
                          </a:solidFill>
                          <a:effectLst/>
                          <a:latin typeface="Calibri" panose="020F0502020204030204" pitchFamily="34" charset="0"/>
                        </a:rPr>
                        <a:t>Complaint Filed</a:t>
                      </a:r>
                      <a:r>
                        <a:rPr lang="en-US" sz="1000" b="0" i="0" u="none" strike="noStrike" dirty="0">
                          <a:solidFill>
                            <a:srgbClr val="000000"/>
                          </a:solidFill>
                          <a:effectLst/>
                          <a:latin typeface="Calibri" panose="020F0502020204030204" pitchFamily="34" charset="0"/>
                        </a:rPr>
                        <a:t>: Number of transactions where the agencies filed a complaint. , at the conclusion of the second request, </a:t>
                      </a:r>
                    </a:p>
                    <a:p>
                      <a:pPr algn="l" fontAlgn="b"/>
                      <a:r>
                        <a:rPr lang="en-US" sz="1000" b="1" i="0" u="none" strike="noStrike" dirty="0">
                          <a:solidFill>
                            <a:srgbClr val="000000"/>
                          </a:solidFill>
                          <a:effectLst/>
                          <a:latin typeface="Calibri" panose="020F0502020204030204" pitchFamily="34" charset="0"/>
                        </a:rPr>
                        <a:t>Simultaneous Resolution</a:t>
                      </a:r>
                      <a:r>
                        <a:rPr lang="en-US" sz="1000" b="0" i="0" u="none" strike="noStrike" dirty="0">
                          <a:solidFill>
                            <a:srgbClr val="000000"/>
                          </a:solidFill>
                          <a:effectLst/>
                          <a:latin typeface="Calibri" panose="020F0502020204030204" pitchFamily="34" charset="0"/>
                        </a:rPr>
                        <a:t>: Number of transactions where a proposed settlement (consent decree) was filed simultaneously with the complaint.</a:t>
                      </a:r>
                    </a:p>
                    <a:p>
                      <a:pPr algn="l" fontAlgn="b"/>
                      <a:r>
                        <a:rPr lang="en-US" sz="1000" b="1" i="0" u="none" strike="noStrike" dirty="0">
                          <a:solidFill>
                            <a:srgbClr val="000000"/>
                          </a:solidFill>
                          <a:effectLst/>
                          <a:latin typeface="Calibri" panose="020F0502020204030204" pitchFamily="34" charset="0"/>
                        </a:rPr>
                        <a:t>Abandoned Post-Complaint: </a:t>
                      </a:r>
                      <a:r>
                        <a:rPr lang="en-US" sz="1000" b="0" i="0" u="none" strike="noStrike" dirty="0">
                          <a:solidFill>
                            <a:srgbClr val="000000"/>
                          </a:solidFill>
                          <a:effectLst/>
                          <a:latin typeface="Calibri" panose="020F0502020204030204" pitchFamily="34" charset="0"/>
                        </a:rPr>
                        <a:t>Number of  post-complaint abandonments of transaction</a:t>
                      </a:r>
                    </a:p>
                    <a:p>
                      <a:pPr algn="l" fontAlgn="b"/>
                      <a:r>
                        <a:rPr lang="en-US" sz="1000" b="1" i="0" u="none" strike="noStrike" dirty="0">
                          <a:solidFill>
                            <a:srgbClr val="000000"/>
                          </a:solidFill>
                          <a:effectLst/>
                          <a:latin typeface="Calibri" panose="020F0502020204030204" pitchFamily="34" charset="0"/>
                        </a:rPr>
                        <a:t>Settled</a:t>
                      </a:r>
                      <a:r>
                        <a:rPr lang="en-US" sz="1000" b="0" i="0" u="none" strike="noStrike" dirty="0">
                          <a:solidFill>
                            <a:srgbClr val="000000"/>
                          </a:solidFill>
                          <a:effectLst/>
                          <a:latin typeface="Calibri" panose="020F0502020204030204" pitchFamily="34" charset="0"/>
                        </a:rPr>
                        <a:t>: Number of transactions where the parties and agencies reached a settled after the agencies filed a complaint. </a:t>
                      </a:r>
                    </a:p>
                    <a:p>
                      <a:pPr algn="l" fontAlgn="b"/>
                      <a:r>
                        <a:rPr lang="en-US" sz="1000" b="1" i="0" u="none" strike="noStrike" dirty="0">
                          <a:solidFill>
                            <a:srgbClr val="000000"/>
                          </a:solidFill>
                          <a:effectLst/>
                          <a:latin typeface="Calibri" panose="020F0502020204030204" pitchFamily="34" charset="0"/>
                        </a:rPr>
                        <a:t>Win / Loss</a:t>
                      </a:r>
                      <a:r>
                        <a:rPr lang="en-US" sz="1000" b="0" i="0" u="none" strike="noStrike" dirty="0">
                          <a:solidFill>
                            <a:srgbClr val="000000"/>
                          </a:solidFill>
                          <a:effectLst/>
                          <a:latin typeface="Calibri" panose="020F0502020204030204" pitchFamily="34" charset="0"/>
                        </a:rPr>
                        <a:t>: Number of transactions resulting in a trial win or a trial loss for the agencies. </a:t>
                      </a:r>
                    </a:p>
                    <a:p>
                      <a:pPr algn="l" fontAlgn="b"/>
                      <a:endParaRPr lang="en-US" sz="700" b="0" i="0" u="none" strike="noStrike" dirty="0">
                        <a:solidFill>
                          <a:srgbClr val="000000"/>
                        </a:solidFill>
                        <a:effectLst/>
                        <a:latin typeface="Calibri" panose="020F0502020204030204" pitchFamily="34" charset="0"/>
                      </a:endParaRPr>
                    </a:p>
                  </a:txBody>
                  <a:tcPr marL="9620" marR="9620" marT="9525" marB="0" anchor="b"/>
                </a:tc>
                <a:tc hMerge="1">
                  <a:txBody>
                    <a:bodyPr/>
                    <a:lstStyle/>
                    <a:p>
                      <a:pPr algn="r" fontAlgn="b"/>
                      <a:endParaRPr lang="en-US" sz="12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200" b="0" i="0" u="none" strike="noStrike">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2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2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2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2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2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28470533"/>
                  </a:ext>
                </a:extLst>
              </a:tr>
            </a:tbl>
          </a:graphicData>
        </a:graphic>
      </p:graphicFrame>
      <p:sp>
        <p:nvSpPr>
          <p:cNvPr id="4" name="TextBox 3">
            <a:extLst>
              <a:ext uri="{FF2B5EF4-FFF2-40B4-BE49-F238E27FC236}">
                <a16:creationId xmlns:a16="http://schemas.microsoft.com/office/drawing/2014/main" id="{FDDF9AC2-B344-43CC-AF34-8B5CE8983306}"/>
              </a:ext>
            </a:extLst>
          </p:cNvPr>
          <p:cNvSpPr txBox="1"/>
          <p:nvPr/>
        </p:nvSpPr>
        <p:spPr>
          <a:xfrm>
            <a:off x="8162926" y="5309849"/>
            <a:ext cx="2092362" cy="923330"/>
          </a:xfrm>
          <a:prstGeom prst="rect">
            <a:avLst/>
          </a:prstGeom>
          <a:noFill/>
          <a:ln w="57150">
            <a:solidFill>
              <a:srgbClr val="C00000"/>
            </a:solidFill>
          </a:ln>
        </p:spPr>
        <p:txBody>
          <a:bodyPr wrap="square" rtlCol="0">
            <a:spAutoFit/>
          </a:bodyPr>
          <a:lstStyle/>
          <a:p>
            <a:r>
              <a:rPr lang="en-US" b="1" dirty="0">
                <a:solidFill>
                  <a:srgbClr val="C00000"/>
                </a:solidFill>
                <a:highlight>
                  <a:srgbClr val="FFFF00"/>
                </a:highlight>
              </a:rPr>
              <a:t>Trials (2001-2018): </a:t>
            </a:r>
          </a:p>
          <a:p>
            <a:r>
              <a:rPr lang="en-US" b="1" dirty="0">
                <a:solidFill>
                  <a:srgbClr val="C00000"/>
                </a:solidFill>
                <a:highlight>
                  <a:srgbClr val="FFFF00"/>
                </a:highlight>
              </a:rPr>
              <a:t>Govt Wins </a:t>
            </a:r>
            <a:r>
              <a:rPr lang="en-US" b="1">
                <a:solidFill>
                  <a:srgbClr val="C00000"/>
                </a:solidFill>
                <a:highlight>
                  <a:srgbClr val="FFFF00"/>
                </a:highlight>
              </a:rPr>
              <a:t>= 23</a:t>
            </a:r>
            <a:endParaRPr lang="en-US" b="1" dirty="0">
              <a:solidFill>
                <a:srgbClr val="C00000"/>
              </a:solidFill>
              <a:highlight>
                <a:srgbClr val="FFFF00"/>
              </a:highlight>
            </a:endParaRPr>
          </a:p>
          <a:p>
            <a:r>
              <a:rPr lang="en-US" b="1" dirty="0">
                <a:solidFill>
                  <a:srgbClr val="C00000"/>
                </a:solidFill>
                <a:highlight>
                  <a:srgbClr val="FFFF00"/>
                </a:highlight>
              </a:rPr>
              <a:t>Govt Losses = 9</a:t>
            </a:r>
          </a:p>
        </p:txBody>
      </p:sp>
      <p:cxnSp>
        <p:nvCxnSpPr>
          <p:cNvPr id="5" name="Straight Arrow Connector 4">
            <a:extLst>
              <a:ext uri="{FF2B5EF4-FFF2-40B4-BE49-F238E27FC236}">
                <a16:creationId xmlns:a16="http://schemas.microsoft.com/office/drawing/2014/main" id="{4F9F2CC7-B713-4AB0-B34B-5137F860CCB6}"/>
              </a:ext>
            </a:extLst>
          </p:cNvPr>
          <p:cNvCxnSpPr/>
          <p:nvPr/>
        </p:nvCxnSpPr>
        <p:spPr>
          <a:xfrm flipV="1">
            <a:off x="10426941" y="4915050"/>
            <a:ext cx="584462" cy="518474"/>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3056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0" dirty="0">
                <a:solidFill>
                  <a:srgbClr val="0070C0"/>
                </a:solidFill>
              </a:rPr>
              <a:t>Bush Administration Complaints (2001</a:t>
            </a:r>
            <a:r>
              <a:rPr lang="en-US" sz="4400" dirty="0"/>
              <a:t> </a:t>
            </a:r>
            <a:r>
              <a:rPr lang="en-US" sz="4400" dirty="0">
                <a:solidFill>
                  <a:srgbClr val="0070C0"/>
                </a:solidFill>
              </a:rPr>
              <a:t>–</a:t>
            </a:r>
            <a:r>
              <a:rPr lang="en-US" sz="4400" dirty="0"/>
              <a:t> </a:t>
            </a:r>
            <a:r>
              <a:rPr lang="en-US" sz="3600" b="0" dirty="0">
                <a:solidFill>
                  <a:srgbClr val="0070C0"/>
                </a:solidFill>
              </a:rPr>
              <a:t>2008</a:t>
            </a:r>
            <a:r>
              <a:rPr lang="en-US" sz="3600" b="0" dirty="0">
                <a:solidFill>
                  <a:schemeClr val="accent5"/>
                </a:solidFill>
              </a:rPr>
              <a:t>)</a:t>
            </a:r>
          </a:p>
        </p:txBody>
      </p:sp>
      <p:sp>
        <p:nvSpPr>
          <p:cNvPr id="3" name="Text Placeholder 2"/>
          <p:cNvSpPr>
            <a:spLocks noGrp="1"/>
          </p:cNvSpPr>
          <p:nvPr>
            <p:ph type="body" sz="quarter" idx="10"/>
          </p:nvPr>
        </p:nvSpPr>
        <p:spPr>
          <a:xfrm>
            <a:off x="7910617" y="2314657"/>
            <a:ext cx="3364045" cy="4543343"/>
          </a:xfrm>
        </p:spPr>
        <p:txBody>
          <a:bodyPr/>
          <a:lstStyle/>
          <a:p>
            <a:pPr marL="45720" lvl="1" indent="0" algn="ctr">
              <a:buNone/>
            </a:pPr>
            <a:r>
              <a:rPr lang="en-US" sz="1800" b="1" dirty="0">
                <a:solidFill>
                  <a:schemeClr val="tx1"/>
                </a:solidFill>
              </a:rPr>
              <a:t>The government </a:t>
            </a:r>
            <a:r>
              <a:rPr lang="en-US" sz="1800" b="1" dirty="0">
                <a:solidFill>
                  <a:srgbClr val="C00000"/>
                </a:solidFill>
              </a:rPr>
              <a:t>lost only 5 of the 31 litigated merger cases </a:t>
            </a:r>
            <a:r>
              <a:rPr lang="en-US" sz="1800" b="1" dirty="0">
                <a:solidFill>
                  <a:schemeClr val="tx1"/>
                </a:solidFill>
              </a:rPr>
              <a:t>brought by the agencies during the Bush Administration</a:t>
            </a:r>
          </a:p>
        </p:txBody>
      </p:sp>
      <p:graphicFrame>
        <p:nvGraphicFramePr>
          <p:cNvPr id="6" name="Table 5">
            <a:extLst>
              <a:ext uri="{FF2B5EF4-FFF2-40B4-BE49-F238E27FC236}">
                <a16:creationId xmlns:a16="http://schemas.microsoft.com/office/drawing/2014/main" id="{6A607E68-81D0-49C7-B9CB-4740E7A9EBCF}"/>
              </a:ext>
            </a:extLst>
          </p:cNvPr>
          <p:cNvGraphicFramePr>
            <a:graphicFrameLocks noGrp="1"/>
          </p:cNvGraphicFramePr>
          <p:nvPr/>
        </p:nvGraphicFramePr>
        <p:xfrm>
          <a:off x="502807" y="805307"/>
          <a:ext cx="6924476" cy="5398643"/>
        </p:xfrm>
        <a:graphic>
          <a:graphicData uri="http://schemas.openxmlformats.org/drawingml/2006/table">
            <a:tbl>
              <a:tblPr firstRow="1" bandRow="1">
                <a:tableStyleId>{B301B821-A1FF-4177-AEE7-76D212191A09}</a:tableStyleId>
              </a:tblPr>
              <a:tblGrid>
                <a:gridCol w="3026234">
                  <a:extLst>
                    <a:ext uri="{9D8B030D-6E8A-4147-A177-3AD203B41FA5}">
                      <a16:colId xmlns:a16="http://schemas.microsoft.com/office/drawing/2014/main" val="1600103046"/>
                    </a:ext>
                  </a:extLst>
                </a:gridCol>
                <a:gridCol w="463840">
                  <a:extLst>
                    <a:ext uri="{9D8B030D-6E8A-4147-A177-3AD203B41FA5}">
                      <a16:colId xmlns:a16="http://schemas.microsoft.com/office/drawing/2014/main" val="1073444005"/>
                    </a:ext>
                  </a:extLst>
                </a:gridCol>
                <a:gridCol w="884238">
                  <a:extLst>
                    <a:ext uri="{9D8B030D-6E8A-4147-A177-3AD203B41FA5}">
                      <a16:colId xmlns:a16="http://schemas.microsoft.com/office/drawing/2014/main" val="2143745116"/>
                    </a:ext>
                  </a:extLst>
                </a:gridCol>
                <a:gridCol w="812800">
                  <a:extLst>
                    <a:ext uri="{9D8B030D-6E8A-4147-A177-3AD203B41FA5}">
                      <a16:colId xmlns:a16="http://schemas.microsoft.com/office/drawing/2014/main" val="3575105345"/>
                    </a:ext>
                  </a:extLst>
                </a:gridCol>
                <a:gridCol w="795338">
                  <a:extLst>
                    <a:ext uri="{9D8B030D-6E8A-4147-A177-3AD203B41FA5}">
                      <a16:colId xmlns:a16="http://schemas.microsoft.com/office/drawing/2014/main" val="2964236656"/>
                    </a:ext>
                  </a:extLst>
                </a:gridCol>
                <a:gridCol w="942026">
                  <a:extLst>
                    <a:ext uri="{9D8B030D-6E8A-4147-A177-3AD203B41FA5}">
                      <a16:colId xmlns:a16="http://schemas.microsoft.com/office/drawing/2014/main" val="3719874767"/>
                    </a:ext>
                  </a:extLst>
                </a:gridCol>
              </a:tblGrid>
              <a:tr h="140366">
                <a:tc gridSpan="6">
                  <a:txBody>
                    <a:bodyPr/>
                    <a:lstStyle/>
                    <a:p>
                      <a:pPr marL="0" marR="0" algn="ctr">
                        <a:lnSpc>
                          <a:spcPct val="107000"/>
                        </a:lnSpc>
                        <a:spcBef>
                          <a:spcPts val="0"/>
                        </a:spcBef>
                        <a:spcAft>
                          <a:spcPts val="0"/>
                        </a:spcAft>
                      </a:pPr>
                      <a:r>
                        <a:rPr lang="en-US" sz="1400" dirty="0">
                          <a:effectLst/>
                        </a:rPr>
                        <a:t>Merger Challenges Brought by the Agencies in 2001 through 2008*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2251181825"/>
                  </a:ext>
                </a:extLst>
              </a:tr>
              <a:tr h="140366">
                <a:tc>
                  <a:txBody>
                    <a:bodyPr/>
                    <a:lstStyle/>
                    <a:p>
                      <a:pPr algn="ctr" fontAlgn="b"/>
                      <a:r>
                        <a:rPr lang="en-US" sz="1000" b="1" u="none" strike="noStrike" dirty="0">
                          <a:solidFill>
                            <a:schemeClr val="tx1"/>
                          </a:solidFill>
                          <a:effectLst/>
                        </a:rPr>
                        <a:t>Name</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Agency</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Complaint Filed </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Date Resolved </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Consummated</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Outcome </a:t>
                      </a:r>
                      <a:endParaRPr lang="en-US" sz="1000" b="1"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val="574555281"/>
                  </a:ext>
                </a:extLst>
              </a:tr>
              <a:tr h="0">
                <a:tc>
                  <a:txBody>
                    <a:bodyPr/>
                    <a:lstStyle/>
                    <a:p>
                      <a:pPr algn="l" fontAlgn="b"/>
                      <a:r>
                        <a:rPr lang="en-US" sz="1000" b="1" u="none" strike="noStrike" dirty="0">
                          <a:effectLst/>
                        </a:rPr>
                        <a:t>3D Systems / DTM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June 2001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6189568"/>
                  </a:ext>
                </a:extLst>
              </a:tr>
              <a:tr h="0">
                <a:tc>
                  <a:txBody>
                    <a:bodyPr/>
                    <a:lstStyle/>
                    <a:p>
                      <a:pPr algn="l" fontAlgn="b"/>
                      <a:r>
                        <a:rPr lang="en-US" sz="1000" b="1" u="none" strike="noStrike" dirty="0">
                          <a:effectLst/>
                        </a:rPr>
                        <a:t>Hearst Trust / Medi-Span</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April 2001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2001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Yes</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 </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65627766"/>
                  </a:ext>
                </a:extLst>
              </a:tr>
              <a:tr h="0">
                <a:tc>
                  <a:txBody>
                    <a:bodyPr/>
                    <a:lstStyle/>
                    <a:p>
                      <a:pPr algn="l" fontAlgn="b"/>
                      <a:r>
                        <a:rPr lang="en-US" sz="1000" b="1" u="none" strike="noStrike" dirty="0">
                          <a:solidFill>
                            <a:srgbClr val="FF0000"/>
                          </a:solidFill>
                          <a:effectLst/>
                        </a:rPr>
                        <a:t>SunGard Data Systems / Comdisco </a:t>
                      </a:r>
                      <a:endParaRPr lang="en-US" sz="1000" b="1"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DOJ </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Oct. 2001</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Nov. 2001</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No</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Gov Loss </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25563573"/>
                  </a:ext>
                </a:extLst>
              </a:tr>
              <a:tr h="0">
                <a:tc>
                  <a:txBody>
                    <a:bodyPr/>
                    <a:lstStyle/>
                    <a:p>
                      <a:pPr algn="l" fontAlgn="b"/>
                      <a:r>
                        <a:rPr lang="en-US" sz="1000" b="1" u="none" strike="noStrike" dirty="0">
                          <a:effectLst/>
                        </a:rPr>
                        <a:t>General Dynamics / Newport New Shipbuilding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 </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Oct. 2001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Oct. 2001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46758920"/>
                  </a:ext>
                </a:extLst>
              </a:tr>
              <a:tr h="0">
                <a:tc>
                  <a:txBody>
                    <a:bodyPr/>
                    <a:lstStyle/>
                    <a:p>
                      <a:pPr algn="l" fontAlgn="b"/>
                      <a:r>
                        <a:rPr lang="en-US" sz="1000" b="1" u="none" strike="noStrike" dirty="0">
                          <a:effectLst/>
                        </a:rPr>
                        <a:t>MSC Software / Universal Analytics / CSAR</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 </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Oc. 2001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Nov.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Yes</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94872394"/>
                  </a:ext>
                </a:extLst>
              </a:tr>
              <a:tr h="0">
                <a:tc>
                  <a:txBody>
                    <a:bodyPr/>
                    <a:lstStyle/>
                    <a:p>
                      <a:pPr algn="l" fontAlgn="b"/>
                      <a:r>
                        <a:rPr lang="en-US" sz="1000" b="1" u="none" strike="noStrike" dirty="0">
                          <a:solidFill>
                            <a:schemeClr val="accent6">
                              <a:lumMod val="75000"/>
                            </a:schemeClr>
                          </a:solidFill>
                          <a:effectLst/>
                        </a:rPr>
                        <a:t>Chicago Bridge &amp; Iron / Water Division Pitt-Des Moines</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FTC</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Oct. 2001</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Jan. 2005</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Yes</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2592719431"/>
                  </a:ext>
                </a:extLst>
              </a:tr>
              <a:tr h="0">
                <a:tc>
                  <a:txBody>
                    <a:bodyPr/>
                    <a:lstStyle/>
                    <a:p>
                      <a:pPr algn="l" fontAlgn="b"/>
                      <a:r>
                        <a:rPr lang="en-US" sz="1000" b="1" u="none" strike="noStrike" dirty="0">
                          <a:solidFill>
                            <a:schemeClr val="accent6">
                              <a:lumMod val="75000"/>
                            </a:schemeClr>
                          </a:solidFill>
                          <a:effectLst/>
                        </a:rPr>
                        <a:t>Libbey / Newell Rubbermaid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FTC</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Jan. 2002</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Oct. 2002</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698269365"/>
                  </a:ext>
                </a:extLst>
              </a:tr>
              <a:tr h="83947">
                <a:tc>
                  <a:txBody>
                    <a:bodyPr/>
                    <a:lstStyle/>
                    <a:p>
                      <a:pPr algn="l" fontAlgn="b"/>
                      <a:r>
                        <a:rPr lang="en-US" sz="1000" b="1" u="none" strike="noStrike" dirty="0">
                          <a:effectLst/>
                        </a:rPr>
                        <a:t>Meade Instruments / </a:t>
                      </a:r>
                      <a:r>
                        <a:rPr lang="en-US" sz="1000" b="1" u="none" strike="noStrike" dirty="0" err="1">
                          <a:effectLst/>
                        </a:rPr>
                        <a:t>Tasco</a:t>
                      </a:r>
                      <a:r>
                        <a:rPr lang="en-US" sz="1000" b="1" u="none" strike="noStrike" dirty="0">
                          <a:effectLst/>
                        </a:rPr>
                        <a:t> Holdings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81791047"/>
                  </a:ext>
                </a:extLst>
              </a:tr>
              <a:tr h="0">
                <a:tc>
                  <a:txBody>
                    <a:bodyPr/>
                    <a:lstStyle/>
                    <a:p>
                      <a:pPr algn="l" fontAlgn="b"/>
                      <a:r>
                        <a:rPr lang="en-US" sz="1000" b="1" u="none" strike="noStrike" dirty="0" err="1">
                          <a:effectLst/>
                        </a:rPr>
                        <a:t>Cytyc</a:t>
                      </a:r>
                      <a:r>
                        <a:rPr lang="en-US" sz="1000" b="1" u="none" strike="noStrike" dirty="0">
                          <a:effectLst/>
                        </a:rPr>
                        <a:t> / </a:t>
                      </a:r>
                      <a:r>
                        <a:rPr lang="en-US" sz="1000" b="1" u="none" strike="noStrike" dirty="0" err="1">
                          <a:effectLst/>
                        </a:rPr>
                        <a:t>Digene</a:t>
                      </a:r>
                      <a:r>
                        <a:rPr lang="en-US" sz="1000" b="1" u="none" strike="noStrike" dirty="0">
                          <a:effectLst/>
                        </a:rPr>
                        <a: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June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June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02614677"/>
                  </a:ext>
                </a:extLst>
              </a:tr>
              <a:tr h="0">
                <a:tc>
                  <a:txBody>
                    <a:bodyPr/>
                    <a:lstStyle/>
                    <a:p>
                      <a:pPr algn="l" fontAlgn="b"/>
                      <a:r>
                        <a:rPr lang="en-US" sz="1000" b="1" u="none" strike="noStrike" dirty="0">
                          <a:effectLst/>
                        </a:rPr>
                        <a:t>Hicks, Muse, Tate, &amp; </a:t>
                      </a:r>
                      <a:r>
                        <a:rPr lang="en-US" sz="1000" b="1" u="none" strike="noStrike" dirty="0" err="1">
                          <a:effectLst/>
                        </a:rPr>
                        <a:t>Furst</a:t>
                      </a:r>
                      <a:r>
                        <a:rPr lang="en-US" sz="1000" b="1" u="none" strike="noStrike" dirty="0">
                          <a:effectLst/>
                        </a:rPr>
                        <a:t> Equity Fund / Claussen</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Oct.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Oct.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32225878"/>
                  </a:ext>
                </a:extLst>
              </a:tr>
              <a:tr h="0">
                <a:tc>
                  <a:txBody>
                    <a:bodyPr/>
                    <a:lstStyle/>
                    <a:p>
                      <a:pPr algn="l" fontAlgn="b"/>
                      <a:r>
                        <a:rPr lang="en-US" sz="1000" b="1" u="none" strike="noStrike" dirty="0" err="1">
                          <a:effectLst/>
                        </a:rPr>
                        <a:t>Echostar</a:t>
                      </a:r>
                      <a:r>
                        <a:rPr lang="en-US" sz="1000" b="1" u="none" strike="noStrike" dirty="0">
                          <a:effectLst/>
                        </a:rPr>
                        <a:t> Communications / Hughes </a:t>
                      </a:r>
                      <a:r>
                        <a:rPr lang="en-US" sz="1000" b="1" u="none" strike="noStrike" dirty="0" err="1">
                          <a:effectLst/>
                        </a:rPr>
                        <a:t>Electornics</a:t>
                      </a:r>
                      <a:r>
                        <a:rPr lang="en-US" sz="1000" b="1" u="none" strike="noStrike" dirty="0">
                          <a:effectLst/>
                        </a:rPr>
                        <a: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Oct.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2002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61514901"/>
                  </a:ext>
                </a:extLst>
              </a:tr>
              <a:tr h="0">
                <a:tc>
                  <a:txBody>
                    <a:bodyPr/>
                    <a:lstStyle/>
                    <a:p>
                      <a:pPr algn="l" fontAlgn="b"/>
                      <a:r>
                        <a:rPr lang="en-US" sz="1000" b="1" u="none" strike="noStrike" dirty="0">
                          <a:effectLst/>
                        </a:rPr>
                        <a:t>Dairy Farmers of America / Southern Belle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Apr. 2003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Mar. 2007</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Yes</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4356210"/>
                  </a:ext>
                </a:extLst>
              </a:tr>
              <a:tr h="0">
                <a:tc>
                  <a:txBody>
                    <a:bodyPr/>
                    <a:lstStyle/>
                    <a:p>
                      <a:pPr algn="l" fontAlgn="b"/>
                      <a:r>
                        <a:rPr lang="en-US" sz="1000" b="1" u="none" strike="noStrike" dirty="0">
                          <a:effectLst/>
                        </a:rPr>
                        <a:t>SGL Carbon / Carbide/Graphite Group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Apr. 2003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2003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69230767"/>
                  </a:ext>
                </a:extLst>
              </a:tr>
              <a:tr h="0">
                <a:tc>
                  <a:txBody>
                    <a:bodyPr/>
                    <a:lstStyle/>
                    <a:p>
                      <a:pPr algn="l" fontAlgn="b"/>
                      <a:r>
                        <a:rPr lang="en-US" sz="1000" b="1" u="none" strike="noStrike" dirty="0">
                          <a:solidFill>
                            <a:schemeClr val="accent6">
                              <a:lumMod val="75000"/>
                            </a:schemeClr>
                          </a:solidFill>
                          <a:effectLst/>
                        </a:rPr>
                        <a:t>UPM-</a:t>
                      </a:r>
                      <a:r>
                        <a:rPr lang="en-US" sz="1000" b="1" u="none" strike="noStrike" dirty="0" err="1">
                          <a:solidFill>
                            <a:schemeClr val="accent6">
                              <a:lumMod val="75000"/>
                            </a:schemeClr>
                          </a:solidFill>
                          <a:effectLst/>
                        </a:rPr>
                        <a:t>Kymmene</a:t>
                      </a:r>
                      <a:r>
                        <a:rPr lang="en-US" sz="1000" b="1" u="none" strike="noStrike" dirty="0">
                          <a:solidFill>
                            <a:schemeClr val="accent6">
                              <a:lumMod val="75000"/>
                            </a:schemeClr>
                          </a:solidFill>
                          <a:effectLst/>
                        </a:rPr>
                        <a:t> </a:t>
                      </a:r>
                      <a:r>
                        <a:rPr lang="en-US" sz="1000" b="1" u="none" strike="noStrike" dirty="0" err="1">
                          <a:solidFill>
                            <a:schemeClr val="accent6">
                              <a:lumMod val="75000"/>
                            </a:schemeClr>
                          </a:solidFill>
                          <a:effectLst/>
                        </a:rPr>
                        <a:t>Oyj</a:t>
                      </a:r>
                      <a:r>
                        <a:rPr lang="en-US" sz="1000" b="1" u="none" strike="noStrike" dirty="0">
                          <a:solidFill>
                            <a:schemeClr val="accent6">
                              <a:lumMod val="75000"/>
                            </a:schemeClr>
                          </a:solidFill>
                          <a:effectLst/>
                        </a:rPr>
                        <a:t> / Bemis </a:t>
                      </a:r>
                      <a:r>
                        <a:rPr lang="en-US" sz="1000" b="1" u="none" strike="noStrike" dirty="0" err="1">
                          <a:solidFill>
                            <a:schemeClr val="accent6">
                              <a:lumMod val="75000"/>
                            </a:schemeClr>
                          </a:solidFill>
                          <a:effectLst/>
                        </a:rPr>
                        <a:t>MACtac</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DOJ</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Apr. 2003</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July 2003</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3041027649"/>
                  </a:ext>
                </a:extLst>
              </a:tr>
              <a:tr h="0">
                <a:tc>
                  <a:txBody>
                    <a:bodyPr/>
                    <a:lstStyle/>
                    <a:p>
                      <a:pPr algn="l" fontAlgn="b"/>
                      <a:r>
                        <a:rPr lang="en-US" sz="1000" b="1" u="none" strike="noStrike" dirty="0">
                          <a:effectLst/>
                        </a:rPr>
                        <a:t>Aspen Technology / </a:t>
                      </a:r>
                      <a:r>
                        <a:rPr lang="en-US" sz="1000" b="1" u="none" strike="noStrike" dirty="0" err="1">
                          <a:effectLst/>
                        </a:rPr>
                        <a:t>Hyprotech</a:t>
                      </a:r>
                      <a:r>
                        <a:rPr lang="en-US" sz="1000" b="1" u="none" strike="noStrike" dirty="0">
                          <a:effectLst/>
                        </a:rPr>
                        <a: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Aug. 2003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2004</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Yes</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41466449"/>
                  </a:ext>
                </a:extLst>
              </a:tr>
              <a:tr h="0">
                <a:tc>
                  <a:txBody>
                    <a:bodyPr/>
                    <a:lstStyle/>
                    <a:p>
                      <a:pPr algn="l" fontAlgn="b"/>
                      <a:r>
                        <a:rPr lang="en-US" sz="1000" b="1" u="none" strike="noStrike" dirty="0">
                          <a:effectLst/>
                        </a:rPr>
                        <a:t>First Data / Concord EFS</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Oct. 2003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2004</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60875312"/>
                  </a:ext>
                </a:extLst>
              </a:tr>
              <a:tr h="0">
                <a:tc>
                  <a:txBody>
                    <a:bodyPr/>
                    <a:lstStyle/>
                    <a:p>
                      <a:pPr algn="l" fontAlgn="b"/>
                      <a:r>
                        <a:rPr lang="en-US" sz="1000" b="1" u="none" strike="noStrike" dirty="0">
                          <a:effectLst/>
                        </a:rPr>
                        <a:t>Kroger / Raley's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Nov. 2003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Nov. 2003</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Withdrawn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94547294"/>
                  </a:ext>
                </a:extLst>
              </a:tr>
              <a:tr h="0">
                <a:tc>
                  <a:txBody>
                    <a:bodyPr/>
                    <a:lstStyle/>
                    <a:p>
                      <a:pPr algn="l" fontAlgn="b"/>
                      <a:r>
                        <a:rPr lang="en-US" sz="1000" b="1" u="none" strike="noStrike" dirty="0">
                          <a:solidFill>
                            <a:schemeClr val="accent6">
                              <a:lumMod val="75000"/>
                            </a:schemeClr>
                          </a:solidFill>
                          <a:effectLst/>
                        </a:rPr>
                        <a:t>Evanston Northwestern / ENH Medical Group</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FTC</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Feb. 2004</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Apr. 2008</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Yes</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1702839320"/>
                  </a:ext>
                </a:extLst>
              </a:tr>
              <a:tr h="0">
                <a:tc>
                  <a:txBody>
                    <a:bodyPr/>
                    <a:lstStyle/>
                    <a:p>
                      <a:pPr algn="l" fontAlgn="b"/>
                      <a:r>
                        <a:rPr lang="en-US" sz="1000" b="1" u="none" strike="noStrike" dirty="0">
                          <a:solidFill>
                            <a:srgbClr val="FF0000"/>
                          </a:solidFill>
                          <a:effectLst/>
                        </a:rPr>
                        <a:t>Oracle / Peoplesoft</a:t>
                      </a:r>
                      <a:endParaRPr lang="en-US" sz="1000" b="1"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DOJ</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Feb. 2004</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Sep. 2004</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No</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Gov Loss</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63016555"/>
                  </a:ext>
                </a:extLst>
              </a:tr>
              <a:tr h="0">
                <a:tc>
                  <a:txBody>
                    <a:bodyPr/>
                    <a:lstStyle/>
                    <a:p>
                      <a:pPr algn="l" fontAlgn="b"/>
                      <a:r>
                        <a:rPr lang="en-US" sz="1000" b="1" u="none" strike="noStrike" dirty="0">
                          <a:solidFill>
                            <a:srgbClr val="FF0000"/>
                          </a:solidFill>
                          <a:effectLst/>
                        </a:rPr>
                        <a:t>Arch Coal / Triton Coal Company </a:t>
                      </a:r>
                      <a:endParaRPr lang="en-US" sz="1000" b="1"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FTC</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Apr. 2004</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June 2005</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No</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Gov Loss </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73792118"/>
                  </a:ext>
                </a:extLst>
              </a:tr>
              <a:tr h="0">
                <a:tc>
                  <a:txBody>
                    <a:bodyPr/>
                    <a:lstStyle/>
                    <a:p>
                      <a:pPr algn="l" fontAlgn="b"/>
                      <a:r>
                        <a:rPr lang="en-US" sz="1000" b="1" u="none" strike="noStrike" dirty="0">
                          <a:effectLst/>
                        </a:rPr>
                        <a:t>Aloha Petroleum / </a:t>
                      </a:r>
                      <a:r>
                        <a:rPr lang="en-US" sz="1000" b="1" u="none" strike="noStrike" dirty="0" err="1">
                          <a:effectLst/>
                        </a:rPr>
                        <a:t>Trustreet</a:t>
                      </a:r>
                      <a:r>
                        <a:rPr lang="en-US" sz="1000" b="1" u="none" strike="noStrike" dirty="0">
                          <a:effectLst/>
                        </a:rPr>
                        <a:t> Properties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July 2005</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Sep. 2005</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92507423"/>
                  </a:ext>
                </a:extLst>
              </a:tr>
              <a:tr h="0">
                <a:tc>
                  <a:txBody>
                    <a:bodyPr/>
                    <a:lstStyle/>
                    <a:p>
                      <a:pPr algn="l" fontAlgn="b"/>
                      <a:r>
                        <a:rPr lang="en-US" sz="1000" b="1" u="none" strike="noStrike" dirty="0">
                          <a:solidFill>
                            <a:schemeClr val="accent6">
                              <a:lumMod val="75000"/>
                            </a:schemeClr>
                          </a:solidFill>
                          <a:effectLst/>
                        </a:rPr>
                        <a:t>Equitable Resources / People's Natural Gas Company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FTC</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Mar. 2007</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Feb. 2008</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50895380"/>
                  </a:ext>
                </a:extLst>
              </a:tr>
              <a:tr h="0">
                <a:tc>
                  <a:txBody>
                    <a:bodyPr/>
                    <a:lstStyle/>
                    <a:p>
                      <a:pPr algn="l" fontAlgn="b"/>
                      <a:r>
                        <a:rPr lang="en-US" sz="1000" b="1" u="none" strike="noStrike" dirty="0">
                          <a:solidFill>
                            <a:srgbClr val="FF0000"/>
                          </a:solidFill>
                          <a:effectLst/>
                        </a:rPr>
                        <a:t>Western Refining / Giant Industries </a:t>
                      </a:r>
                      <a:endParaRPr lang="en-US" sz="1000" b="1"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FTC</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Apr. 2007</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May 2007</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No</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Gov Loss</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80037037"/>
                  </a:ext>
                </a:extLst>
              </a:tr>
              <a:tr h="0">
                <a:tc>
                  <a:txBody>
                    <a:bodyPr/>
                    <a:lstStyle/>
                    <a:p>
                      <a:pPr algn="l" fontAlgn="b"/>
                      <a:r>
                        <a:rPr lang="en-US" sz="1000" b="1" u="none" strike="noStrike" dirty="0">
                          <a:effectLst/>
                        </a:rPr>
                        <a:t>Daily Gazette / MediaNews Group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2007</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July 2010</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Yes</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 </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00724000"/>
                  </a:ext>
                </a:extLst>
              </a:tr>
              <a:tr h="0">
                <a:tc>
                  <a:txBody>
                    <a:bodyPr/>
                    <a:lstStyle/>
                    <a:p>
                      <a:pPr algn="l" fontAlgn="b"/>
                      <a:r>
                        <a:rPr lang="en-US" sz="1000" b="1" u="none" strike="noStrike" dirty="0">
                          <a:effectLst/>
                        </a:rPr>
                        <a:t>Whole Foods / Wild Oats Market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June 2007</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Mar. 2009</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Yes</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30404419"/>
                  </a:ext>
                </a:extLst>
              </a:tr>
              <a:tr h="0">
                <a:tc>
                  <a:txBody>
                    <a:bodyPr/>
                    <a:lstStyle/>
                    <a:p>
                      <a:pPr algn="l" fontAlgn="b"/>
                      <a:r>
                        <a:rPr lang="en-US" sz="1000" b="1" u="none" strike="noStrike" dirty="0">
                          <a:effectLst/>
                        </a:rPr>
                        <a:t>Inova Health System / Prince William Health System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May 2008</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June 2008</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 </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 </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37040855"/>
                  </a:ext>
                </a:extLst>
              </a:tr>
              <a:tr h="0">
                <a:tc>
                  <a:txBody>
                    <a:bodyPr/>
                    <a:lstStyle/>
                    <a:p>
                      <a:pPr algn="l" fontAlgn="b"/>
                      <a:r>
                        <a:rPr lang="en-US" sz="1000" b="1" u="none" strike="noStrike" dirty="0">
                          <a:solidFill>
                            <a:schemeClr val="accent6">
                              <a:lumMod val="75000"/>
                            </a:schemeClr>
                          </a:solidFill>
                          <a:effectLst/>
                        </a:rPr>
                        <a:t>Polypore International / Microporous Products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FTC</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Sep. 2008</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Dec. 2013</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Yes</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2871424282"/>
                  </a:ext>
                </a:extLst>
              </a:tr>
              <a:tr h="0">
                <a:tc>
                  <a:txBody>
                    <a:bodyPr/>
                    <a:lstStyle/>
                    <a:p>
                      <a:pPr algn="l" fontAlgn="b"/>
                      <a:r>
                        <a:rPr lang="en-US" sz="1000" b="1" u="none" strike="noStrike" dirty="0">
                          <a:effectLst/>
                        </a:rPr>
                        <a:t>Red Sky Holdings / </a:t>
                      </a:r>
                      <a:r>
                        <a:rPr lang="en-US" sz="1000" b="1" u="none" strike="noStrike" dirty="0" err="1">
                          <a:effectLst/>
                        </a:rPr>
                        <a:t>Newpark</a:t>
                      </a:r>
                      <a:r>
                        <a:rPr lang="en-US" sz="1000" b="1" u="none" strike="noStrike" dirty="0">
                          <a:effectLst/>
                        </a:rPr>
                        <a:t> Resources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Oct. 2008</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2008</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06693459"/>
                  </a:ext>
                </a:extLst>
              </a:tr>
              <a:tr h="54737">
                <a:tc>
                  <a:txBody>
                    <a:bodyPr/>
                    <a:lstStyle/>
                    <a:p>
                      <a:pPr algn="l" fontAlgn="b"/>
                      <a:r>
                        <a:rPr lang="en-US" sz="1000" b="1" u="none" strike="noStrike" dirty="0">
                          <a:solidFill>
                            <a:schemeClr val="accent6">
                              <a:lumMod val="75000"/>
                            </a:schemeClr>
                          </a:solidFill>
                          <a:effectLst/>
                        </a:rPr>
                        <a:t>CCC Information Services / Mitchell International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FTC</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Nov. 2008</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Mar. 2009</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2775590157"/>
                  </a:ext>
                </a:extLst>
              </a:tr>
              <a:tr h="0">
                <a:tc>
                  <a:txBody>
                    <a:bodyPr/>
                    <a:lstStyle/>
                    <a:p>
                      <a:pPr algn="l" fontAlgn="b"/>
                      <a:r>
                        <a:rPr lang="en-US" sz="1000" b="1" u="none" strike="noStrike" dirty="0">
                          <a:effectLst/>
                        </a:rPr>
                        <a:t>Microsemi / </a:t>
                      </a:r>
                      <a:r>
                        <a:rPr lang="en-US" sz="1000" b="1" u="none" strike="noStrike" dirty="0" err="1">
                          <a:effectLst/>
                        </a:rPr>
                        <a:t>Semicoa</a:t>
                      </a:r>
                      <a:r>
                        <a:rPr lang="en-US" sz="1000" b="1" u="none" strike="noStrike" dirty="0">
                          <a:effectLst/>
                        </a:rPr>
                        <a: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Dec. 2008</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Jan. 2010</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Yes</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240771056"/>
                  </a:ext>
                </a:extLst>
              </a:tr>
              <a:tr h="0">
                <a:tc>
                  <a:txBody>
                    <a:bodyPr/>
                    <a:lstStyle/>
                    <a:p>
                      <a:pPr algn="l" fontAlgn="b"/>
                      <a:r>
                        <a:rPr lang="en-US" sz="1000" b="1" u="none" strike="noStrike" dirty="0">
                          <a:solidFill>
                            <a:srgbClr val="FF0000"/>
                          </a:solidFill>
                          <a:effectLst/>
                        </a:rPr>
                        <a:t>Ovation Pharmaceuticals </a:t>
                      </a:r>
                      <a:endParaRPr lang="en-US" sz="1000" b="1"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FTC</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Dec. 2008</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Oct. 2011</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Yes</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Gov Loss</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25032184"/>
                  </a:ext>
                </a:extLst>
              </a:tr>
              <a:tr h="0">
                <a:tc gridSpan="6">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00" b="0" dirty="0">
                          <a:effectLst/>
                          <a:latin typeface="Calibri" panose="020F0502020204030204" pitchFamily="34" charset="0"/>
                          <a:ea typeface="Calibri" panose="020F0502020204030204" pitchFamily="34" charset="0"/>
                          <a:cs typeface="Times New Roman" panose="02020603050405020304" pitchFamily="18" charset="0"/>
                        </a:rPr>
                        <a:t>*Includes all FTC and DOJ challenges which resulted in a contested complaint, by year in which the complaint was filed. </a:t>
                      </a:r>
                      <a:endParaRPr lang="en-US" sz="1050" b="1" i="0" u="none" strike="noStrike" dirty="0">
                        <a:solidFill>
                          <a:srgbClr val="FF0000"/>
                        </a:solidFill>
                        <a:effectLst/>
                        <a:latin typeface="Calibri" panose="020F0502020204030204" pitchFamily="34" charset="0"/>
                      </a:endParaRPr>
                    </a:p>
                  </a:txBody>
                  <a:tcPr marL="0" marR="0" marT="0" marB="0" anchor="b"/>
                </a:tc>
                <a:tc hMerge="1">
                  <a:txBody>
                    <a:bodyPr/>
                    <a:lstStyle/>
                    <a:p>
                      <a:pPr algn="l" fontAlgn="b"/>
                      <a:endParaRPr lang="en-US" sz="800" b="0" i="0" u="none" strike="noStrike">
                        <a:solidFill>
                          <a:srgbClr val="FF0000"/>
                        </a:solidFill>
                        <a:effectLst/>
                        <a:latin typeface="Calibri" panose="020F0502020204030204" pitchFamily="34" charset="0"/>
                      </a:endParaRPr>
                    </a:p>
                  </a:txBody>
                  <a:tcPr marL="0" marR="0" marT="0" marB="0" anchor="b"/>
                </a:tc>
                <a:tc hMerge="1">
                  <a:txBody>
                    <a:bodyPr/>
                    <a:lstStyle/>
                    <a:p>
                      <a:pPr algn="l" fontAlgn="b"/>
                      <a:endParaRPr lang="en-US" sz="800" b="0" i="0" u="none" strike="noStrike">
                        <a:solidFill>
                          <a:srgbClr val="FF0000"/>
                        </a:solidFill>
                        <a:effectLst/>
                        <a:latin typeface="Calibri" panose="020F0502020204030204" pitchFamily="34" charset="0"/>
                      </a:endParaRPr>
                    </a:p>
                  </a:txBody>
                  <a:tcPr marL="0" marR="0" marT="0" marB="0" anchor="b"/>
                </a:tc>
                <a:tc hMerge="1">
                  <a:txBody>
                    <a:bodyPr/>
                    <a:lstStyle/>
                    <a:p>
                      <a:pPr algn="l" fontAlgn="b"/>
                      <a:endParaRPr lang="en-US" sz="800" b="0" i="0" u="none" strike="noStrike">
                        <a:solidFill>
                          <a:srgbClr val="FF0000"/>
                        </a:solidFill>
                        <a:effectLst/>
                        <a:latin typeface="Calibri" panose="020F0502020204030204" pitchFamily="34" charset="0"/>
                      </a:endParaRPr>
                    </a:p>
                  </a:txBody>
                  <a:tcPr marL="0" marR="0" marT="0" marB="0" anchor="b"/>
                </a:tc>
                <a:tc hMerge="1">
                  <a:txBody>
                    <a:bodyPr/>
                    <a:lstStyle/>
                    <a:p>
                      <a:pPr algn="l" fontAlgn="b"/>
                      <a:endParaRPr lang="en-US" sz="800" b="0" i="0" u="none" strike="noStrike">
                        <a:solidFill>
                          <a:srgbClr val="FF0000"/>
                        </a:solidFill>
                        <a:effectLst/>
                        <a:latin typeface="Calibri" panose="020F0502020204030204" pitchFamily="34" charset="0"/>
                      </a:endParaRPr>
                    </a:p>
                  </a:txBody>
                  <a:tcPr marL="0" marR="0" marT="0" marB="0" anchor="b"/>
                </a:tc>
                <a:tc hMerge="1">
                  <a:txBody>
                    <a:bodyPr/>
                    <a:lstStyle/>
                    <a:p>
                      <a:pPr algn="l" fontAlgn="b"/>
                      <a:endParaRPr lang="en-US" sz="8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04089008"/>
                  </a:ext>
                </a:extLst>
              </a:tr>
            </a:tbl>
          </a:graphicData>
        </a:graphic>
      </p:graphicFrame>
    </p:spTree>
    <p:extLst>
      <p:ext uri="{BB962C8B-B14F-4D97-AF65-F5344CB8AC3E}">
        <p14:creationId xmlns:p14="http://schemas.microsoft.com/office/powerpoint/2010/main" val="13090282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79" y="63240"/>
            <a:ext cx="10195540" cy="382587"/>
          </a:xfrm>
        </p:spPr>
        <p:txBody>
          <a:bodyPr/>
          <a:lstStyle/>
          <a:p>
            <a:r>
              <a:rPr lang="en-US" sz="2400" b="0" dirty="0">
                <a:solidFill>
                  <a:srgbClr val="0070C0"/>
                </a:solidFill>
              </a:rPr>
              <a:t>Obama Administration Complaints (2009</a:t>
            </a:r>
            <a:r>
              <a:rPr lang="en-US" sz="2400" dirty="0">
                <a:solidFill>
                  <a:srgbClr val="0070C0"/>
                </a:solidFill>
              </a:rPr>
              <a:t> – </a:t>
            </a:r>
            <a:r>
              <a:rPr lang="en-US" sz="2400" b="0" dirty="0">
                <a:solidFill>
                  <a:srgbClr val="0070C0"/>
                </a:solidFill>
              </a:rPr>
              <a:t>2016)</a:t>
            </a:r>
          </a:p>
        </p:txBody>
      </p:sp>
      <p:sp>
        <p:nvSpPr>
          <p:cNvPr id="3" name="Text Placeholder 2"/>
          <p:cNvSpPr>
            <a:spLocks noGrp="1"/>
          </p:cNvSpPr>
          <p:nvPr>
            <p:ph type="body" sz="quarter" idx="10"/>
          </p:nvPr>
        </p:nvSpPr>
        <p:spPr>
          <a:xfrm>
            <a:off x="8613617" y="2025130"/>
            <a:ext cx="3578383" cy="2500094"/>
          </a:xfrm>
        </p:spPr>
        <p:txBody>
          <a:bodyPr/>
          <a:lstStyle/>
          <a:p>
            <a:pPr marL="45720" lvl="1" indent="0">
              <a:buNone/>
            </a:pPr>
            <a:r>
              <a:rPr lang="en-US" sz="1800" b="1" dirty="0">
                <a:solidFill>
                  <a:schemeClr val="tx1"/>
                </a:solidFill>
              </a:rPr>
              <a:t>The government </a:t>
            </a:r>
            <a:r>
              <a:rPr lang="en-US" sz="1800" b="1" dirty="0">
                <a:solidFill>
                  <a:srgbClr val="C00000"/>
                </a:solidFill>
              </a:rPr>
              <a:t>lost only 2 of the 38 litigated merger cases </a:t>
            </a:r>
            <a:r>
              <a:rPr lang="en-US" sz="1800" b="1" dirty="0">
                <a:solidFill>
                  <a:schemeClr val="tx1"/>
                </a:solidFill>
              </a:rPr>
              <a:t>brought by the agencies during the Obama Administration </a:t>
            </a:r>
            <a:br>
              <a:rPr lang="en-US" sz="1800" b="1" dirty="0">
                <a:solidFill>
                  <a:schemeClr val="tx1"/>
                </a:solidFill>
              </a:rPr>
            </a:br>
            <a:r>
              <a:rPr lang="en-US" sz="1800" b="1" dirty="0">
                <a:solidFill>
                  <a:schemeClr val="tx1"/>
                </a:solidFill>
              </a:rPr>
              <a:t>(Jan. 2009 – Jan. 2017). </a:t>
            </a:r>
          </a:p>
          <a:p>
            <a:pPr marL="45720" lvl="1" indent="0">
              <a:buNone/>
            </a:pPr>
            <a:endParaRPr lang="en-US" sz="1800" b="1" dirty="0">
              <a:solidFill>
                <a:schemeClr val="tx1"/>
              </a:solidFill>
            </a:endParaRPr>
          </a:p>
          <a:p>
            <a:pPr marL="45720" lvl="1" indent="0">
              <a:buNone/>
            </a:pPr>
            <a:r>
              <a:rPr lang="en-US" sz="1800" b="1" i="1" dirty="0">
                <a:solidFill>
                  <a:schemeClr val="tx1"/>
                </a:solidFill>
              </a:rPr>
              <a:t>Challenges are classified according to the year in which complaint was filed</a:t>
            </a:r>
          </a:p>
          <a:p>
            <a:pPr marL="45720" lvl="1" indent="0" algn="ctr">
              <a:buNone/>
            </a:pPr>
            <a:endParaRPr lang="en-US" sz="1800" b="1" dirty="0"/>
          </a:p>
        </p:txBody>
      </p:sp>
      <p:graphicFrame>
        <p:nvGraphicFramePr>
          <p:cNvPr id="7" name="Table 6">
            <a:extLst>
              <a:ext uri="{FF2B5EF4-FFF2-40B4-BE49-F238E27FC236}">
                <a16:creationId xmlns:a16="http://schemas.microsoft.com/office/drawing/2014/main" id="{60823903-5D12-4010-B3B0-698FA43D6B31}"/>
              </a:ext>
            </a:extLst>
          </p:cNvPr>
          <p:cNvGraphicFramePr>
            <a:graphicFrameLocks noGrp="1"/>
          </p:cNvGraphicFramePr>
          <p:nvPr/>
        </p:nvGraphicFramePr>
        <p:xfrm>
          <a:off x="297179" y="480574"/>
          <a:ext cx="8176023" cy="6617843"/>
        </p:xfrm>
        <a:graphic>
          <a:graphicData uri="http://schemas.openxmlformats.org/drawingml/2006/table">
            <a:tbl>
              <a:tblPr firstRow="1" bandRow="1">
                <a:tableStyleId>{5C22544A-7EE6-4342-B048-85BDC9FD1C3A}</a:tableStyleId>
              </a:tblPr>
              <a:tblGrid>
                <a:gridCol w="3725863">
                  <a:extLst>
                    <a:ext uri="{9D8B030D-6E8A-4147-A177-3AD203B41FA5}">
                      <a16:colId xmlns:a16="http://schemas.microsoft.com/office/drawing/2014/main" val="3177165210"/>
                    </a:ext>
                  </a:extLst>
                </a:gridCol>
                <a:gridCol w="396039">
                  <a:extLst>
                    <a:ext uri="{9D8B030D-6E8A-4147-A177-3AD203B41FA5}">
                      <a16:colId xmlns:a16="http://schemas.microsoft.com/office/drawing/2014/main" val="2657423360"/>
                    </a:ext>
                  </a:extLst>
                </a:gridCol>
                <a:gridCol w="884238">
                  <a:extLst>
                    <a:ext uri="{9D8B030D-6E8A-4147-A177-3AD203B41FA5}">
                      <a16:colId xmlns:a16="http://schemas.microsoft.com/office/drawing/2014/main" val="3701138353"/>
                    </a:ext>
                  </a:extLst>
                </a:gridCol>
                <a:gridCol w="812800">
                  <a:extLst>
                    <a:ext uri="{9D8B030D-6E8A-4147-A177-3AD203B41FA5}">
                      <a16:colId xmlns:a16="http://schemas.microsoft.com/office/drawing/2014/main" val="2511077150"/>
                    </a:ext>
                  </a:extLst>
                </a:gridCol>
                <a:gridCol w="795338">
                  <a:extLst>
                    <a:ext uri="{9D8B030D-6E8A-4147-A177-3AD203B41FA5}">
                      <a16:colId xmlns:a16="http://schemas.microsoft.com/office/drawing/2014/main" val="3846787854"/>
                    </a:ext>
                  </a:extLst>
                </a:gridCol>
                <a:gridCol w="1561745">
                  <a:extLst>
                    <a:ext uri="{9D8B030D-6E8A-4147-A177-3AD203B41FA5}">
                      <a16:colId xmlns:a16="http://schemas.microsoft.com/office/drawing/2014/main" val="1572279052"/>
                    </a:ext>
                  </a:extLst>
                </a:gridCol>
              </a:tblGrid>
              <a:tr h="215902">
                <a:tc gridSpan="6">
                  <a:txBody>
                    <a:bodyPr/>
                    <a:lstStyle/>
                    <a:p>
                      <a:pPr marL="0" marR="0" algn="ctr">
                        <a:lnSpc>
                          <a:spcPct val="107000"/>
                        </a:lnSpc>
                        <a:spcBef>
                          <a:spcPts val="0"/>
                        </a:spcBef>
                        <a:spcAft>
                          <a:spcPts val="0"/>
                        </a:spcAft>
                      </a:pPr>
                      <a:r>
                        <a:rPr lang="en-US" sz="1400" dirty="0">
                          <a:effectLst/>
                        </a:rPr>
                        <a:t>Merger Challenges Brought by the Agencies in 2009 through 2016</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tc hMerge="1">
                  <a:txBody>
                    <a:bodyPr/>
                    <a:lstStyle/>
                    <a:p>
                      <a:pPr algn="ctr" fontAlgn="b"/>
                      <a:endParaRPr lang="en-US" sz="110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4085047500"/>
                  </a:ext>
                </a:extLst>
              </a:tr>
              <a:tr h="150804">
                <a:tc>
                  <a:txBody>
                    <a:bodyPr/>
                    <a:lstStyle/>
                    <a:p>
                      <a:pPr algn="ctr" fontAlgn="b"/>
                      <a:r>
                        <a:rPr lang="en-US" sz="1000" b="1" u="none" strike="noStrike" dirty="0">
                          <a:solidFill>
                            <a:schemeClr val="tx1"/>
                          </a:solidFill>
                          <a:effectLst/>
                        </a:rPr>
                        <a:t>Name</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Agency</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Complaint Filed </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Date Resolved </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Consummated</a:t>
                      </a:r>
                      <a:endParaRPr lang="en-US" sz="10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000" b="1" u="none" strike="noStrike" dirty="0">
                          <a:solidFill>
                            <a:schemeClr val="tx1"/>
                          </a:solidFill>
                          <a:effectLst/>
                        </a:rPr>
                        <a:t>Outcome </a:t>
                      </a:r>
                      <a:endParaRPr lang="en-US" sz="1000" b="1"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val="493656697"/>
                  </a:ext>
                </a:extLst>
              </a:tr>
              <a:tr h="91440">
                <a:tc>
                  <a:txBody>
                    <a:bodyPr/>
                    <a:lstStyle/>
                    <a:p>
                      <a:pPr algn="l" fontAlgn="b"/>
                      <a:r>
                        <a:rPr lang="en-US" sz="1000" b="1" u="none" strike="noStrike" dirty="0">
                          <a:effectLst/>
                        </a:rPr>
                        <a:t>CRH / Robert Schlegel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Jan. 2009</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Jan. 2009</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98665407"/>
                  </a:ext>
                </a:extLst>
              </a:tr>
              <a:tr h="91440">
                <a:tc>
                  <a:txBody>
                    <a:bodyPr/>
                    <a:lstStyle/>
                    <a:p>
                      <a:pPr algn="l" fontAlgn="b"/>
                      <a:r>
                        <a:rPr lang="en-US" sz="1000" b="1" u="none" strike="noStrike" dirty="0" err="1">
                          <a:effectLst/>
                        </a:rPr>
                        <a:t>Thoratec</a:t>
                      </a:r>
                      <a:r>
                        <a:rPr lang="en-US" sz="1000" b="1" u="none" strike="noStrike" dirty="0">
                          <a:effectLst/>
                        </a:rPr>
                        <a:t> Corp. / </a:t>
                      </a:r>
                      <a:r>
                        <a:rPr lang="en-US" sz="1000" b="1" u="none" strike="noStrike" dirty="0" err="1">
                          <a:effectLst/>
                        </a:rPr>
                        <a:t>HeartWare</a:t>
                      </a:r>
                      <a:r>
                        <a:rPr lang="en-US" sz="1000" b="1" u="none" strike="noStrike" dirty="0">
                          <a:effectLst/>
                        </a:rPr>
                        <a:t> International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Jan. 2009</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Aug. 2009</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13934072"/>
                  </a:ext>
                </a:extLst>
              </a:tr>
              <a:tr h="91440">
                <a:tc>
                  <a:txBody>
                    <a:bodyPr/>
                    <a:lstStyle/>
                    <a:p>
                      <a:pPr algn="l" fontAlgn="b"/>
                      <a:r>
                        <a:rPr lang="en-US" sz="1000" b="1" u="none" strike="noStrike" dirty="0" err="1">
                          <a:effectLst/>
                        </a:rPr>
                        <a:t>Talecris</a:t>
                      </a:r>
                      <a:r>
                        <a:rPr lang="en-US" sz="1000" b="1" u="none" strike="noStrike" dirty="0">
                          <a:effectLst/>
                        </a:rPr>
                        <a:t> Biotherapeutics / CSL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 </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2009</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June 2009</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10624758"/>
                  </a:ext>
                </a:extLst>
              </a:tr>
              <a:tr h="91440">
                <a:tc>
                  <a:txBody>
                    <a:bodyPr/>
                    <a:lstStyle/>
                    <a:p>
                      <a:pPr algn="l" fontAlgn="b"/>
                      <a:r>
                        <a:rPr lang="en-US" sz="1000" b="1" u="none" strike="noStrike" dirty="0">
                          <a:effectLst/>
                        </a:rPr>
                        <a:t>Dean Foods / Foremost Farms</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Jan. 2010</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July 2011</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Yes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79484643"/>
                  </a:ext>
                </a:extLst>
              </a:tr>
              <a:tr h="91440">
                <a:tc>
                  <a:txBody>
                    <a:bodyPr/>
                    <a:lstStyle/>
                    <a:p>
                      <a:pPr algn="l" fontAlgn="b"/>
                      <a:r>
                        <a:rPr lang="en-US" sz="1000" b="1" u="none" strike="noStrike" dirty="0">
                          <a:solidFill>
                            <a:srgbClr val="FF0000"/>
                          </a:solidFill>
                          <a:effectLst/>
                        </a:rPr>
                        <a:t>Lab Corp / Westcliff Medical Laboratories </a:t>
                      </a:r>
                      <a:endParaRPr lang="en-US" sz="1000" b="1"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FTC </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Dec. 2010</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Mar. 2011</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Yes</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Gov Loss</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63960183"/>
                  </a:ext>
                </a:extLst>
              </a:tr>
              <a:tr h="91440">
                <a:tc>
                  <a:txBody>
                    <a:bodyPr/>
                    <a:lstStyle/>
                    <a:p>
                      <a:pPr algn="l" fontAlgn="b"/>
                      <a:r>
                        <a:rPr lang="en-US" sz="1000" b="1" u="none" strike="noStrike" dirty="0">
                          <a:solidFill>
                            <a:schemeClr val="accent6">
                              <a:lumMod val="75000"/>
                            </a:schemeClr>
                          </a:solidFill>
                          <a:effectLst/>
                        </a:rPr>
                        <a:t>ProMedica / St. Luke's Hospital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FTC</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Jan. 2011</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Mar. 2012</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1095204902"/>
                  </a:ext>
                </a:extLst>
              </a:tr>
              <a:tr h="91440">
                <a:tc>
                  <a:txBody>
                    <a:bodyPr/>
                    <a:lstStyle/>
                    <a:p>
                      <a:pPr algn="l" fontAlgn="b"/>
                      <a:r>
                        <a:rPr lang="en-US" sz="1000" b="1" u="none" strike="noStrike" dirty="0">
                          <a:effectLst/>
                        </a:rPr>
                        <a:t>Phoebe Putney / Palmyra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Apr. 2011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June 2013</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 </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03560319"/>
                  </a:ext>
                </a:extLst>
              </a:tr>
              <a:tr h="91440">
                <a:tc>
                  <a:txBody>
                    <a:bodyPr/>
                    <a:lstStyle/>
                    <a:p>
                      <a:pPr algn="l" fontAlgn="b"/>
                      <a:r>
                        <a:rPr lang="it-IT" sz="1000" b="1" u="none" strike="noStrike" dirty="0">
                          <a:effectLst/>
                        </a:rPr>
                        <a:t>VeriFone Systems / Hypercom Corporation / Ingenico </a:t>
                      </a:r>
                      <a:endParaRPr lang="it-I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2011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Aug. 2011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93212365"/>
                  </a:ext>
                </a:extLst>
              </a:tr>
              <a:tr h="91440">
                <a:tc>
                  <a:txBody>
                    <a:bodyPr/>
                    <a:lstStyle/>
                    <a:p>
                      <a:pPr algn="l" fontAlgn="b"/>
                      <a:r>
                        <a:rPr lang="en-US" sz="1000" b="1" u="none" strike="noStrike" dirty="0">
                          <a:solidFill>
                            <a:schemeClr val="accent6">
                              <a:lumMod val="75000"/>
                            </a:schemeClr>
                          </a:solidFill>
                          <a:effectLst/>
                        </a:rPr>
                        <a:t>H&amp;R Block / 2SS Holdings / TA IX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DOJ</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May 2011</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Oct. 2011</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No</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518670363"/>
                  </a:ext>
                </a:extLst>
              </a:tr>
              <a:tr h="91440">
                <a:tc>
                  <a:txBody>
                    <a:bodyPr/>
                    <a:lstStyle/>
                    <a:p>
                      <a:pPr algn="l" fontAlgn="b"/>
                      <a:r>
                        <a:rPr lang="en-US" sz="1000" b="1" u="none" strike="noStrike" dirty="0">
                          <a:effectLst/>
                        </a:rPr>
                        <a:t>AT&amp;T / T-Mobile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DOJ</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Aug. 2011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2011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97519503"/>
                  </a:ext>
                </a:extLst>
              </a:tr>
              <a:tr h="91440">
                <a:tc>
                  <a:txBody>
                    <a:bodyPr/>
                    <a:lstStyle/>
                    <a:p>
                      <a:pPr algn="l" fontAlgn="b"/>
                      <a:r>
                        <a:rPr lang="en-US" sz="1000" b="1" u="none" strike="noStrike" dirty="0">
                          <a:solidFill>
                            <a:schemeClr val="accent6">
                              <a:lumMod val="75000"/>
                            </a:schemeClr>
                          </a:solidFill>
                          <a:effectLst/>
                        </a:rPr>
                        <a:t>OSF Healthcare System / Rockford Health System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FTC </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Nov. 2011</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Apr. 2012</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No </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1776505540"/>
                  </a:ext>
                </a:extLst>
              </a:tr>
              <a:tr h="91440">
                <a:tc>
                  <a:txBody>
                    <a:bodyPr/>
                    <a:lstStyle/>
                    <a:p>
                      <a:pPr algn="l" fontAlgn="b"/>
                      <a:r>
                        <a:rPr lang="en-US" sz="1000" b="1" u="none" strike="noStrike" dirty="0">
                          <a:effectLst/>
                        </a:rPr>
                        <a:t>Deutsche </a:t>
                      </a:r>
                      <a:r>
                        <a:rPr lang="en-US" sz="1000" b="1" u="none" strike="noStrike" dirty="0" err="1">
                          <a:effectLst/>
                        </a:rPr>
                        <a:t>Boerse</a:t>
                      </a:r>
                      <a:r>
                        <a:rPr lang="en-US" sz="1000" b="1" u="none" strike="noStrike" dirty="0">
                          <a:effectLst/>
                        </a:rPr>
                        <a:t> / NYSE Euronext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Dec. 2011</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Feb. 2012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94054592"/>
                  </a:ext>
                </a:extLst>
              </a:tr>
              <a:tr h="91440">
                <a:tc>
                  <a:txBody>
                    <a:bodyPr/>
                    <a:lstStyle/>
                    <a:p>
                      <a:pPr algn="l" fontAlgn="b"/>
                      <a:r>
                        <a:rPr lang="en-US" sz="1000" b="1" u="none" strike="noStrike" dirty="0">
                          <a:effectLst/>
                        </a:rPr>
                        <a:t>Graco / Illinois Tool Works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FTC </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2011</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Jan. 2012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12755013"/>
                  </a:ext>
                </a:extLst>
              </a:tr>
              <a:tr h="91440">
                <a:tc>
                  <a:txBody>
                    <a:bodyPr/>
                    <a:lstStyle/>
                    <a:p>
                      <a:pPr algn="l" fontAlgn="b"/>
                      <a:r>
                        <a:rPr lang="en-US" sz="1000" b="1" u="none" strike="noStrike" dirty="0">
                          <a:effectLst/>
                        </a:rPr>
                        <a:t>Omnicare / </a:t>
                      </a:r>
                      <a:r>
                        <a:rPr lang="en-US" sz="1000" b="1" u="none" strike="noStrike" dirty="0" err="1">
                          <a:effectLst/>
                        </a:rPr>
                        <a:t>PharMerica</a:t>
                      </a:r>
                      <a:r>
                        <a:rPr lang="en-US" sz="1000" b="1" u="none" strike="noStrike" dirty="0">
                          <a:effectLst/>
                        </a:rPr>
                        <a: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Dec. 2011</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Feb. 2012</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 </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77985096"/>
                  </a:ext>
                </a:extLst>
              </a:tr>
              <a:tr h="91440">
                <a:tc>
                  <a:txBody>
                    <a:bodyPr/>
                    <a:lstStyle/>
                    <a:p>
                      <a:pPr algn="l" fontAlgn="b"/>
                      <a:r>
                        <a:rPr lang="en-US" sz="1000" b="1" u="none" strike="noStrike" dirty="0">
                          <a:effectLst/>
                        </a:rPr>
                        <a:t>Reading Health System / Surgical Institute of Reading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Nov. 2012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Nov. 2012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76879898"/>
                  </a:ext>
                </a:extLst>
              </a:tr>
              <a:tr h="91440">
                <a:tc>
                  <a:txBody>
                    <a:bodyPr/>
                    <a:lstStyle/>
                    <a:p>
                      <a:pPr algn="l" fontAlgn="b"/>
                      <a:r>
                        <a:rPr lang="en-US" sz="1000" b="1" u="none" strike="noStrike" dirty="0">
                          <a:effectLst/>
                        </a:rPr>
                        <a:t>Integrated Device Technology / PLX Technology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2012</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Dec. 2012</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42062184"/>
                  </a:ext>
                </a:extLst>
              </a:tr>
              <a:tr h="91440">
                <a:tc>
                  <a:txBody>
                    <a:bodyPr/>
                    <a:lstStyle/>
                    <a:p>
                      <a:pPr algn="l" fontAlgn="b"/>
                      <a:r>
                        <a:rPr lang="en-US" sz="1000" b="1" u="none" strike="noStrike" dirty="0" err="1">
                          <a:solidFill>
                            <a:schemeClr val="accent6">
                              <a:lumMod val="75000"/>
                            </a:schemeClr>
                          </a:solidFill>
                          <a:effectLst/>
                        </a:rPr>
                        <a:t>Bazaarvoice</a:t>
                      </a:r>
                      <a:r>
                        <a:rPr lang="en-US" sz="1000" b="1" u="none" strike="noStrike" dirty="0">
                          <a:solidFill>
                            <a:schemeClr val="accent6">
                              <a:lumMod val="75000"/>
                            </a:schemeClr>
                          </a:solidFill>
                          <a:effectLst/>
                        </a:rPr>
                        <a:t> / </a:t>
                      </a:r>
                      <a:r>
                        <a:rPr lang="en-US" sz="1000" b="1" u="none" strike="noStrike" dirty="0" err="1">
                          <a:solidFill>
                            <a:schemeClr val="accent6">
                              <a:lumMod val="75000"/>
                            </a:schemeClr>
                          </a:solidFill>
                          <a:effectLst/>
                        </a:rPr>
                        <a:t>PowerReviews</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DOJ</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Jan. 2013</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Apr. 2014</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Yes</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398261811"/>
                  </a:ext>
                </a:extLst>
              </a:tr>
              <a:tr h="91440">
                <a:tc>
                  <a:txBody>
                    <a:bodyPr/>
                    <a:lstStyle/>
                    <a:p>
                      <a:pPr algn="l" fontAlgn="b"/>
                      <a:r>
                        <a:rPr lang="en-US" sz="1000" b="1" u="none" strike="noStrike" dirty="0">
                          <a:effectLst/>
                        </a:rPr>
                        <a:t>Anheuser-Busch InBev SA/NV / Grupo </a:t>
                      </a:r>
                      <a:r>
                        <a:rPr lang="en-US" sz="1000" b="1" u="none" strike="noStrike" dirty="0" err="1">
                          <a:effectLst/>
                        </a:rPr>
                        <a:t>Modelo</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Jan. 2013</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Oct. 2013</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72547572"/>
                  </a:ext>
                </a:extLst>
              </a:tr>
              <a:tr h="91440">
                <a:tc>
                  <a:txBody>
                    <a:bodyPr/>
                    <a:lstStyle/>
                    <a:p>
                      <a:pPr algn="l" fontAlgn="b"/>
                      <a:r>
                        <a:rPr lang="en-US" sz="1000" b="1" u="none" strike="noStrike" dirty="0">
                          <a:solidFill>
                            <a:schemeClr val="accent6">
                              <a:lumMod val="75000"/>
                            </a:schemeClr>
                          </a:solidFill>
                          <a:effectLst/>
                        </a:rPr>
                        <a:t>St. Luke's Health System / </a:t>
                      </a:r>
                      <a:r>
                        <a:rPr lang="en-US" sz="1000" b="1" u="none" strike="noStrike" dirty="0" err="1">
                          <a:solidFill>
                            <a:schemeClr val="accent6">
                              <a:lumMod val="75000"/>
                            </a:schemeClr>
                          </a:solidFill>
                          <a:effectLst/>
                        </a:rPr>
                        <a:t>Saltzer</a:t>
                      </a:r>
                      <a:r>
                        <a:rPr lang="en-US" sz="1000" b="1" u="none" strike="noStrike" dirty="0">
                          <a:solidFill>
                            <a:schemeClr val="accent6">
                              <a:lumMod val="75000"/>
                            </a:schemeClr>
                          </a:solidFill>
                          <a:effectLst/>
                        </a:rPr>
                        <a:t> Medical Group</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FTC</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Mar. 2013</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Feb. 2015</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Yes</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207951924"/>
                  </a:ext>
                </a:extLst>
              </a:tr>
              <a:tr h="91440">
                <a:tc>
                  <a:txBody>
                    <a:bodyPr/>
                    <a:lstStyle/>
                    <a:p>
                      <a:pPr algn="l" fontAlgn="b"/>
                      <a:r>
                        <a:rPr lang="en-US" sz="1000" b="1" u="none" strike="noStrike" dirty="0">
                          <a:effectLst/>
                        </a:rPr>
                        <a:t>Pinnacle Entertainment / Ameristar Casinos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2013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2013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Settled</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77836133"/>
                  </a:ext>
                </a:extLst>
              </a:tr>
              <a:tr h="91440">
                <a:tc>
                  <a:txBody>
                    <a:bodyPr/>
                    <a:lstStyle/>
                    <a:p>
                      <a:pPr algn="l" fontAlgn="b"/>
                      <a:r>
                        <a:rPr lang="en-US" sz="1000" b="1" u="none" strike="noStrike" dirty="0">
                          <a:effectLst/>
                        </a:rPr>
                        <a:t>Ardagh Group / Saint-Gobain Containers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July 2013</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June 2014</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94118788"/>
                  </a:ext>
                </a:extLst>
              </a:tr>
              <a:tr h="91440">
                <a:tc>
                  <a:txBody>
                    <a:bodyPr/>
                    <a:lstStyle/>
                    <a:p>
                      <a:pPr algn="l" fontAlgn="b"/>
                      <a:r>
                        <a:rPr lang="en-US" sz="1000" b="1" u="none" strike="noStrike" dirty="0">
                          <a:effectLst/>
                        </a:rPr>
                        <a:t>US Airways Group, Inc. / AMR Corporation,</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Aug. 2013</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Apr. 2014</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Settled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9389795"/>
                  </a:ext>
                </a:extLst>
              </a:tr>
              <a:tr h="91440">
                <a:tc>
                  <a:txBody>
                    <a:bodyPr/>
                    <a:lstStyle/>
                    <a:p>
                      <a:pPr algn="l" fontAlgn="b"/>
                      <a:r>
                        <a:rPr lang="en-US" sz="1000" b="1" u="none" strike="noStrike" dirty="0">
                          <a:effectLst/>
                        </a:rPr>
                        <a:t>Jostens / American Achievement Group</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Apr. 2014</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Apr. 2014</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34109855"/>
                  </a:ext>
                </a:extLst>
              </a:tr>
              <a:tr h="91440">
                <a:tc>
                  <a:txBody>
                    <a:bodyPr/>
                    <a:lstStyle/>
                    <a:p>
                      <a:pPr algn="l" fontAlgn="b"/>
                      <a:r>
                        <a:rPr lang="en-US" sz="1000" b="1" u="none" strike="noStrike" dirty="0">
                          <a:effectLst/>
                        </a:rPr>
                        <a:t>Verisk Analytics / </a:t>
                      </a:r>
                      <a:r>
                        <a:rPr lang="en-US" sz="1000" b="1" u="none" strike="noStrike" dirty="0" err="1">
                          <a:effectLst/>
                        </a:rPr>
                        <a:t>EagleView</a:t>
                      </a:r>
                      <a:r>
                        <a:rPr lang="en-US" sz="1000" b="1" u="none" strike="noStrike" dirty="0">
                          <a:effectLst/>
                        </a:rPr>
                        <a:t> Technology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2014</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2014</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77983093"/>
                  </a:ext>
                </a:extLst>
              </a:tr>
              <a:tr h="91440">
                <a:tc>
                  <a:txBody>
                    <a:bodyPr/>
                    <a:lstStyle/>
                    <a:p>
                      <a:pPr algn="l" fontAlgn="b"/>
                      <a:r>
                        <a:rPr lang="en-US" sz="1000" b="1" u="none" strike="noStrike" dirty="0">
                          <a:solidFill>
                            <a:schemeClr val="accent6">
                              <a:lumMod val="75000"/>
                            </a:schemeClr>
                          </a:solidFill>
                          <a:effectLst/>
                        </a:rPr>
                        <a:t>Sysco / US Foods</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FTC</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Feb. 2015</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June 2015</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88017132"/>
                  </a:ext>
                </a:extLst>
              </a:tr>
              <a:tr h="91440">
                <a:tc>
                  <a:txBody>
                    <a:bodyPr/>
                    <a:lstStyle/>
                    <a:p>
                      <a:pPr algn="l" fontAlgn="b"/>
                      <a:r>
                        <a:rPr lang="en-US" sz="1000" b="1" u="none" strike="noStrike" dirty="0">
                          <a:solidFill>
                            <a:srgbClr val="FF0000"/>
                          </a:solidFill>
                          <a:effectLst/>
                        </a:rPr>
                        <a:t>Steris / Synergy Health </a:t>
                      </a:r>
                      <a:endParaRPr lang="en-US" sz="1000" b="1"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FTC</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May 2015</a:t>
                      </a:r>
                      <a:endParaRPr lang="en-US" sz="10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Oct. 2015</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a:solidFill>
                            <a:srgbClr val="FF0000"/>
                          </a:solidFill>
                          <a:effectLst/>
                        </a:rPr>
                        <a:t>No</a:t>
                      </a:r>
                      <a:endParaRPr lang="en-US" sz="1000" b="0" i="0" u="none" strike="noStrike">
                        <a:solidFill>
                          <a:srgbClr val="FF0000"/>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rgbClr val="FF0000"/>
                          </a:solidFill>
                          <a:effectLst/>
                        </a:rPr>
                        <a:t>Gov Loss </a:t>
                      </a:r>
                      <a:endParaRPr lang="en-US" sz="1000" b="0" i="0" u="none" strike="noStrike" dirty="0">
                        <a:solidFill>
                          <a:srgbClr val="FF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56896340"/>
                  </a:ext>
                </a:extLst>
              </a:tr>
              <a:tr h="91440">
                <a:tc>
                  <a:txBody>
                    <a:bodyPr/>
                    <a:lstStyle/>
                    <a:p>
                      <a:pPr algn="l" fontAlgn="b"/>
                      <a:r>
                        <a:rPr lang="en-US" sz="1000" b="1" u="none" strike="noStrike" dirty="0">
                          <a:effectLst/>
                        </a:rPr>
                        <a:t>AB Electrolux / General Electric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Jul. 2015</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Dec. 2015</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 </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34186162"/>
                  </a:ext>
                </a:extLst>
              </a:tr>
              <a:tr h="91440">
                <a:tc>
                  <a:txBody>
                    <a:bodyPr/>
                    <a:lstStyle/>
                    <a:p>
                      <a:pPr algn="l" fontAlgn="b"/>
                      <a:r>
                        <a:rPr lang="en-US" sz="1000" b="1" u="none" strike="noStrike" dirty="0">
                          <a:effectLst/>
                        </a:rPr>
                        <a:t>Cabell Huntington Hospital / St. Mary's Medical Center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Nov. 2015</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Jul. 2016</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Withdrawn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77319496"/>
                  </a:ext>
                </a:extLst>
              </a:tr>
              <a:tr h="91440">
                <a:tc>
                  <a:txBody>
                    <a:bodyPr/>
                    <a:lstStyle/>
                    <a:p>
                      <a:pPr algn="l" fontAlgn="b"/>
                      <a:r>
                        <a:rPr lang="en-US" sz="1000" b="1" u="none" strike="noStrike" dirty="0">
                          <a:effectLst/>
                        </a:rPr>
                        <a:t>Deere &amp; Company / Precision Planting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Nov. 2015</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2017</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No</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37237401"/>
                  </a:ext>
                </a:extLst>
              </a:tr>
              <a:tr h="91440">
                <a:tc>
                  <a:txBody>
                    <a:bodyPr/>
                    <a:lstStyle/>
                    <a:p>
                      <a:pPr algn="l" fontAlgn="b"/>
                      <a:r>
                        <a:rPr lang="en-US" sz="1000" b="1" u="none" strike="noStrike" dirty="0">
                          <a:solidFill>
                            <a:schemeClr val="accent6">
                              <a:lumMod val="75000"/>
                            </a:schemeClr>
                          </a:solidFill>
                          <a:effectLst/>
                        </a:rPr>
                        <a:t>Staples / Office Depot</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FTC</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Dec. 2015</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May 2016</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3261857513"/>
                  </a:ext>
                </a:extLst>
              </a:tr>
              <a:tr h="91440">
                <a:tc>
                  <a:txBody>
                    <a:bodyPr/>
                    <a:lstStyle/>
                    <a:p>
                      <a:pPr algn="l" fontAlgn="b"/>
                      <a:r>
                        <a:rPr lang="en-US" sz="1000" b="1" u="none" strike="noStrike" dirty="0">
                          <a:solidFill>
                            <a:schemeClr val="accent6">
                              <a:lumMod val="75000"/>
                            </a:schemeClr>
                          </a:solidFill>
                          <a:effectLst/>
                        </a:rPr>
                        <a:t>Penn State Hershey Medical Center / </a:t>
                      </a:r>
                      <a:r>
                        <a:rPr lang="en-US" sz="1000" b="1" u="none" strike="noStrike" dirty="0" err="1">
                          <a:solidFill>
                            <a:schemeClr val="accent6">
                              <a:lumMod val="75000"/>
                            </a:schemeClr>
                          </a:solidFill>
                          <a:effectLst/>
                        </a:rPr>
                        <a:t>PinnacleHealth</a:t>
                      </a:r>
                      <a:r>
                        <a:rPr lang="en-US" sz="1000" b="1" u="none" strike="noStrike" dirty="0">
                          <a:solidFill>
                            <a:schemeClr val="accent6">
                              <a:lumMod val="75000"/>
                            </a:schemeClr>
                          </a:solidFill>
                          <a:effectLst/>
                        </a:rPr>
                        <a:t> System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FTC</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Dec. 2015</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Oct. 2016</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4269772957"/>
                  </a:ext>
                </a:extLst>
              </a:tr>
              <a:tr h="91440">
                <a:tc>
                  <a:txBody>
                    <a:bodyPr/>
                    <a:lstStyle/>
                    <a:p>
                      <a:pPr algn="l" fontAlgn="b"/>
                      <a:r>
                        <a:rPr lang="en-US" sz="1000" b="1" u="none" strike="noStrike" dirty="0">
                          <a:solidFill>
                            <a:schemeClr val="accent6">
                              <a:lumMod val="75000"/>
                            </a:schemeClr>
                          </a:solidFill>
                          <a:effectLst/>
                        </a:rPr>
                        <a:t>Advocate Health and Hospitals / NorthShore University Health System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FTC</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Dec. 2015</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Mar. 2017</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4235913459"/>
                  </a:ext>
                </a:extLst>
              </a:tr>
              <a:tr h="91440">
                <a:tc>
                  <a:txBody>
                    <a:bodyPr/>
                    <a:lstStyle/>
                    <a:p>
                      <a:pPr algn="l" fontAlgn="b"/>
                      <a:r>
                        <a:rPr lang="en-US" sz="1000" b="1" u="none" strike="noStrike" dirty="0">
                          <a:effectLst/>
                        </a:rPr>
                        <a:t>Tribune Publishing / Freedom Communications</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Mar. 2016</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Mar. 2016</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Abandoned </a:t>
                      </a:r>
                      <a:endParaRPr lang="en-US"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2047555"/>
                  </a:ext>
                </a:extLst>
              </a:tr>
              <a:tr h="91440">
                <a:tc>
                  <a:txBody>
                    <a:bodyPr/>
                    <a:lstStyle/>
                    <a:p>
                      <a:pPr algn="l" fontAlgn="b"/>
                      <a:r>
                        <a:rPr lang="en-US" sz="1000" b="1" u="none" strike="noStrike" dirty="0">
                          <a:effectLst/>
                        </a:rPr>
                        <a:t>Halliburton / Baker Hughes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DOJ</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Apr. 2016</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May 2016</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21681651"/>
                  </a:ext>
                </a:extLst>
              </a:tr>
              <a:tr h="91440">
                <a:tc>
                  <a:txBody>
                    <a:bodyPr/>
                    <a:lstStyle/>
                    <a:p>
                      <a:pPr algn="l" fontAlgn="b"/>
                      <a:r>
                        <a:rPr lang="en-US" sz="1000" b="1" u="none" strike="noStrike" dirty="0">
                          <a:effectLst/>
                        </a:rPr>
                        <a:t>Superior / </a:t>
                      </a:r>
                      <a:r>
                        <a:rPr lang="en-US" sz="1000" b="1" u="none" strike="noStrike" dirty="0" err="1">
                          <a:effectLst/>
                        </a:rPr>
                        <a:t>Canexus</a:t>
                      </a:r>
                      <a:r>
                        <a:rPr lang="en-US" sz="1000" b="1" u="none" strike="noStrike" dirty="0">
                          <a:effectLst/>
                        </a:rPr>
                        <a:t> </a:t>
                      </a:r>
                      <a:endParaRPr lang="en-US"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FTC</a:t>
                      </a:r>
                      <a:endParaRPr lang="en-US"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Jun. 2016</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Jun. 2016</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dirty="0">
                          <a:effectLst/>
                        </a:rPr>
                        <a:t>No</a:t>
                      </a:r>
                      <a:endParaRPr lang="en-US"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000" u="none" strike="noStrike">
                          <a:effectLst/>
                        </a:rPr>
                        <a:t>Abandoned </a:t>
                      </a:r>
                      <a:endParaRPr lang="en-US"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57499498"/>
                  </a:ext>
                </a:extLst>
              </a:tr>
              <a:tr h="91440">
                <a:tc>
                  <a:txBody>
                    <a:bodyPr/>
                    <a:lstStyle/>
                    <a:p>
                      <a:pPr algn="l" fontAlgn="b"/>
                      <a:r>
                        <a:rPr lang="en-US" sz="1000" b="1" u="none" strike="noStrike" dirty="0">
                          <a:solidFill>
                            <a:schemeClr val="accent6">
                              <a:lumMod val="75000"/>
                            </a:schemeClr>
                          </a:solidFill>
                          <a:effectLst/>
                        </a:rPr>
                        <a:t>Anthem / Cigna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DOJ</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Jul. 2016</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Feb. 2017</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724666636"/>
                  </a:ext>
                </a:extLst>
              </a:tr>
              <a:tr h="91440">
                <a:tc>
                  <a:txBody>
                    <a:bodyPr/>
                    <a:lstStyle/>
                    <a:p>
                      <a:pPr algn="l" fontAlgn="b"/>
                      <a:r>
                        <a:rPr lang="en-US" sz="1000" b="1" u="none" strike="noStrike" dirty="0">
                          <a:solidFill>
                            <a:schemeClr val="accent6">
                              <a:lumMod val="75000"/>
                            </a:schemeClr>
                          </a:solidFill>
                          <a:effectLst/>
                        </a:rPr>
                        <a:t>Aetna / Humana</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DOJ</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Jul. 2016</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Feb. 2017</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2812924554"/>
                  </a:ext>
                </a:extLst>
              </a:tr>
              <a:tr h="91440">
                <a:tc>
                  <a:txBody>
                    <a:bodyPr/>
                    <a:lstStyle/>
                    <a:p>
                      <a:pPr algn="l" fontAlgn="b"/>
                      <a:r>
                        <a:rPr lang="en-US" sz="1000" b="1" u="none" strike="noStrike" dirty="0">
                          <a:solidFill>
                            <a:schemeClr val="accent6">
                              <a:lumMod val="75000"/>
                            </a:schemeClr>
                          </a:solidFill>
                          <a:effectLst/>
                        </a:rPr>
                        <a:t>Energy Solutions / Waste Control Specialists </a:t>
                      </a:r>
                      <a:endParaRPr lang="en-US" sz="1000" b="1"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DOJ</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Nov. 2016</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a:solidFill>
                            <a:schemeClr val="accent6">
                              <a:lumMod val="75000"/>
                            </a:schemeClr>
                          </a:solidFill>
                          <a:effectLst/>
                        </a:rPr>
                        <a:t>June 2017</a:t>
                      </a:r>
                      <a:endParaRPr lang="en-US" sz="1000" b="0" i="0" u="none" strike="noStrike">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No</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000" u="none" strike="noStrike" dirty="0">
                          <a:solidFill>
                            <a:schemeClr val="accent6">
                              <a:lumMod val="75000"/>
                            </a:schemeClr>
                          </a:solidFill>
                          <a:effectLst/>
                        </a:rPr>
                        <a:t>Gov Win </a:t>
                      </a:r>
                      <a:endParaRPr lang="en-US" sz="1000" b="0" i="0" u="none" strike="noStrike" dirty="0">
                        <a:solidFill>
                          <a:schemeClr val="accent6">
                            <a:lumMod val="75000"/>
                          </a:schemeClr>
                        </a:solidFill>
                        <a:effectLst/>
                        <a:latin typeface="Calibri" panose="020F0502020204030204" pitchFamily="34" charset="0"/>
                      </a:endParaRPr>
                    </a:p>
                  </a:txBody>
                  <a:tcPr marL="0" marR="0" marT="0" marB="0" anchor="b"/>
                </a:tc>
                <a:extLst>
                  <a:ext uri="{0D108BD9-81ED-4DB2-BD59-A6C34878D82A}">
                    <a16:rowId xmlns:a16="http://schemas.microsoft.com/office/drawing/2014/main" val="2681057949"/>
                  </a:ext>
                </a:extLst>
              </a:tr>
              <a:tr h="120644">
                <a:tc gridSpan="6">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800" b="0" dirty="0">
                          <a:effectLst/>
                          <a:latin typeface="Calibri" panose="020F0502020204030204" pitchFamily="34" charset="0"/>
                          <a:ea typeface="Calibri" panose="020F0502020204030204" pitchFamily="34" charset="0"/>
                          <a:cs typeface="Times New Roman" panose="02020603050405020304" pitchFamily="18" charset="0"/>
                        </a:rPr>
                        <a:t>*</a:t>
                      </a:r>
                      <a:r>
                        <a:rPr lang="en-US" sz="1000" b="0" dirty="0">
                          <a:effectLst/>
                          <a:latin typeface="Calibri" panose="020F0502020204030204" pitchFamily="34" charset="0"/>
                          <a:ea typeface="Calibri" panose="020F0502020204030204" pitchFamily="34" charset="0"/>
                          <a:cs typeface="Times New Roman" panose="02020603050405020304" pitchFamily="18" charset="0"/>
                        </a:rPr>
                        <a:t>Includes all FTC and DOJ challenges which resulted in a contested complaint, by year in which the complaint was filed. </a:t>
                      </a:r>
                      <a:endParaRPr lang="en-US" sz="900" b="1" i="0" u="none" strike="noStrike" dirty="0">
                        <a:solidFill>
                          <a:srgbClr val="FF0000"/>
                        </a:solidFill>
                        <a:effectLst/>
                        <a:latin typeface="Calibri" panose="020F0502020204030204" pitchFamily="34" charset="0"/>
                      </a:endParaRPr>
                    </a:p>
                  </a:txBody>
                  <a:tcPr marL="0" marR="0" marT="0" marB="0" anchor="b"/>
                </a:tc>
                <a:tc hMerge="1">
                  <a:txBody>
                    <a:bodyPr/>
                    <a:lstStyle/>
                    <a:p>
                      <a:pPr algn="ctr" fontAlgn="b"/>
                      <a:endParaRPr lang="en-US" sz="800" b="0" i="0" u="none" strike="noStrike" dirty="0">
                        <a:solidFill>
                          <a:srgbClr val="000000"/>
                        </a:solidFill>
                        <a:effectLst/>
                        <a:latin typeface="Calibri" panose="020F0502020204030204" pitchFamily="34" charset="0"/>
                      </a:endParaRPr>
                    </a:p>
                  </a:txBody>
                  <a:tcPr marL="0" marR="0" marT="0" marB="0" anchor="b"/>
                </a:tc>
                <a:tc hMerge="1">
                  <a:txBody>
                    <a:bodyPr/>
                    <a:lstStyle/>
                    <a:p>
                      <a:pPr algn="ctr" fontAlgn="b"/>
                      <a:endParaRPr lang="en-US" sz="800" b="0" i="0" u="none" strike="noStrike" dirty="0">
                        <a:solidFill>
                          <a:srgbClr val="000000"/>
                        </a:solidFill>
                        <a:effectLst/>
                        <a:latin typeface="Calibri" panose="020F0502020204030204" pitchFamily="34" charset="0"/>
                      </a:endParaRPr>
                    </a:p>
                  </a:txBody>
                  <a:tcPr marL="0" marR="0" marT="0" marB="0" anchor="b"/>
                </a:tc>
                <a:tc hMerge="1">
                  <a:txBody>
                    <a:bodyPr/>
                    <a:lstStyle/>
                    <a:p>
                      <a:pPr algn="ctr" fontAlgn="b"/>
                      <a:endParaRPr lang="en-US" sz="800" b="0" i="0" u="none" strike="noStrike" dirty="0">
                        <a:solidFill>
                          <a:srgbClr val="000000"/>
                        </a:solidFill>
                        <a:effectLst/>
                        <a:latin typeface="Calibri" panose="020F0502020204030204" pitchFamily="34" charset="0"/>
                      </a:endParaRPr>
                    </a:p>
                  </a:txBody>
                  <a:tcPr marL="0" marR="0" marT="0" marB="0" anchor="b"/>
                </a:tc>
                <a:tc hMerge="1">
                  <a:txBody>
                    <a:bodyPr/>
                    <a:lstStyle/>
                    <a:p>
                      <a:pPr algn="ctr" fontAlgn="b"/>
                      <a:endParaRPr lang="en-US" sz="800" b="0" i="0" u="none" strike="noStrike" dirty="0">
                        <a:solidFill>
                          <a:srgbClr val="000000"/>
                        </a:solidFill>
                        <a:effectLst/>
                        <a:latin typeface="Calibri" panose="020F0502020204030204" pitchFamily="34" charset="0"/>
                      </a:endParaRPr>
                    </a:p>
                  </a:txBody>
                  <a:tcPr marL="0" marR="0" marT="0" marB="0" anchor="b"/>
                </a:tc>
                <a:tc hMerge="1">
                  <a:txBody>
                    <a:bodyPr/>
                    <a:lstStyle/>
                    <a:p>
                      <a:pPr algn="ctr" fontAlgn="b"/>
                      <a:endParaRPr lang="en-US"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2317633"/>
                  </a:ext>
                </a:extLst>
              </a:tr>
            </a:tbl>
          </a:graphicData>
        </a:graphic>
      </p:graphicFrame>
    </p:spTree>
    <p:extLst>
      <p:ext uri="{BB962C8B-B14F-4D97-AF65-F5344CB8AC3E}">
        <p14:creationId xmlns:p14="http://schemas.microsoft.com/office/powerpoint/2010/main" val="38235926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826" y="217570"/>
            <a:ext cx="10195540" cy="382587"/>
          </a:xfrm>
        </p:spPr>
        <p:txBody>
          <a:bodyPr/>
          <a:lstStyle/>
          <a:p>
            <a:r>
              <a:rPr lang="en-US" sz="3600" b="0" dirty="0">
                <a:solidFill>
                  <a:srgbClr val="0070C0"/>
                </a:solidFill>
              </a:rPr>
              <a:t>Trump Administration Complaints (2017</a:t>
            </a:r>
            <a:r>
              <a:rPr lang="en-US" sz="3600" dirty="0">
                <a:solidFill>
                  <a:srgbClr val="0070C0"/>
                </a:solidFill>
              </a:rPr>
              <a:t> – </a:t>
            </a:r>
            <a:r>
              <a:rPr lang="en-US" sz="3600" b="0" dirty="0">
                <a:solidFill>
                  <a:srgbClr val="0070C0"/>
                </a:solidFill>
              </a:rPr>
              <a:t>2018)</a:t>
            </a:r>
          </a:p>
        </p:txBody>
      </p:sp>
      <p:sp>
        <p:nvSpPr>
          <p:cNvPr id="3" name="Text Placeholder 2"/>
          <p:cNvSpPr>
            <a:spLocks noGrp="1"/>
          </p:cNvSpPr>
          <p:nvPr>
            <p:ph type="body" sz="quarter" idx="10"/>
          </p:nvPr>
        </p:nvSpPr>
        <p:spPr>
          <a:xfrm>
            <a:off x="1890544" y="600157"/>
            <a:ext cx="7168616" cy="5657686"/>
          </a:xfrm>
        </p:spPr>
        <p:txBody>
          <a:bodyPr>
            <a:normAutofit/>
          </a:bodyPr>
          <a:lstStyle/>
          <a:p>
            <a:pPr marL="45720" lvl="1" indent="0" algn="ctr">
              <a:buNone/>
            </a:pPr>
            <a:r>
              <a:rPr lang="en-US" sz="2000" b="1" dirty="0">
                <a:solidFill>
                  <a:srgbClr val="0070C0"/>
                </a:solidFill>
              </a:rPr>
              <a:t>  </a:t>
            </a:r>
          </a:p>
        </p:txBody>
      </p:sp>
      <p:graphicFrame>
        <p:nvGraphicFramePr>
          <p:cNvPr id="6" name="Table 5">
            <a:extLst>
              <a:ext uri="{FF2B5EF4-FFF2-40B4-BE49-F238E27FC236}">
                <a16:creationId xmlns:a16="http://schemas.microsoft.com/office/drawing/2014/main" id="{C3DD3C75-2470-4641-A452-849CA19E832B}"/>
              </a:ext>
            </a:extLst>
          </p:cNvPr>
          <p:cNvGraphicFramePr>
            <a:graphicFrameLocks noGrp="1"/>
          </p:cNvGraphicFramePr>
          <p:nvPr/>
        </p:nvGraphicFramePr>
        <p:xfrm>
          <a:off x="375826" y="1350092"/>
          <a:ext cx="7741022" cy="2843626"/>
        </p:xfrm>
        <a:graphic>
          <a:graphicData uri="http://schemas.openxmlformats.org/drawingml/2006/table">
            <a:tbl>
              <a:tblPr firstRow="1" firstCol="1" bandRow="1">
                <a:tableStyleId>{B301B821-A1FF-4177-AEE7-76D212191A09}</a:tableStyleId>
              </a:tblPr>
              <a:tblGrid>
                <a:gridCol w="2361753">
                  <a:extLst>
                    <a:ext uri="{9D8B030D-6E8A-4147-A177-3AD203B41FA5}">
                      <a16:colId xmlns:a16="http://schemas.microsoft.com/office/drawing/2014/main" val="3730532465"/>
                    </a:ext>
                  </a:extLst>
                </a:gridCol>
                <a:gridCol w="769620">
                  <a:extLst>
                    <a:ext uri="{9D8B030D-6E8A-4147-A177-3AD203B41FA5}">
                      <a16:colId xmlns:a16="http://schemas.microsoft.com/office/drawing/2014/main" val="4014721548"/>
                    </a:ext>
                  </a:extLst>
                </a:gridCol>
                <a:gridCol w="1226820">
                  <a:extLst>
                    <a:ext uri="{9D8B030D-6E8A-4147-A177-3AD203B41FA5}">
                      <a16:colId xmlns:a16="http://schemas.microsoft.com/office/drawing/2014/main" val="1185106592"/>
                    </a:ext>
                  </a:extLst>
                </a:gridCol>
                <a:gridCol w="1013460">
                  <a:extLst>
                    <a:ext uri="{9D8B030D-6E8A-4147-A177-3AD203B41FA5}">
                      <a16:colId xmlns:a16="http://schemas.microsoft.com/office/drawing/2014/main" val="329353538"/>
                    </a:ext>
                  </a:extLst>
                </a:gridCol>
                <a:gridCol w="1242060">
                  <a:extLst>
                    <a:ext uri="{9D8B030D-6E8A-4147-A177-3AD203B41FA5}">
                      <a16:colId xmlns:a16="http://schemas.microsoft.com/office/drawing/2014/main" val="2371328927"/>
                    </a:ext>
                  </a:extLst>
                </a:gridCol>
                <a:gridCol w="1127309">
                  <a:extLst>
                    <a:ext uri="{9D8B030D-6E8A-4147-A177-3AD203B41FA5}">
                      <a16:colId xmlns:a16="http://schemas.microsoft.com/office/drawing/2014/main" val="1590543858"/>
                    </a:ext>
                  </a:extLst>
                </a:gridCol>
              </a:tblGrid>
              <a:tr h="328947">
                <a:tc gridSpan="6">
                  <a:txBody>
                    <a:bodyPr/>
                    <a:lstStyle/>
                    <a:p>
                      <a:pPr marL="0" marR="0" algn="ctr">
                        <a:lnSpc>
                          <a:spcPct val="107000"/>
                        </a:lnSpc>
                        <a:spcBef>
                          <a:spcPts val="0"/>
                        </a:spcBef>
                        <a:spcAft>
                          <a:spcPts val="0"/>
                        </a:spcAft>
                      </a:pPr>
                      <a:r>
                        <a:rPr lang="en-US" sz="1600" dirty="0">
                          <a:effectLst/>
                        </a:rPr>
                        <a:t>Merger Challenges Brought by the Agencies in 2017 through 2018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85885" marR="85885" marT="42942" marB="42942"/>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lnSpc>
                          <a:spcPct val="107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85885" marR="85885" marT="42942" marB="42942"/>
                </a:tc>
                <a:extLst>
                  <a:ext uri="{0D108BD9-81ED-4DB2-BD59-A6C34878D82A}">
                    <a16:rowId xmlns:a16="http://schemas.microsoft.com/office/drawing/2014/main" val="2521004553"/>
                  </a:ext>
                </a:extLst>
              </a:tr>
              <a:tr h="124245">
                <a:tc>
                  <a:txBody>
                    <a:bodyPr/>
                    <a:lstStyle/>
                    <a:p>
                      <a:pPr algn="ctr" fontAlgn="b"/>
                      <a:r>
                        <a:rPr lang="en-US" sz="1200" b="1" u="none" strike="noStrike" dirty="0">
                          <a:solidFill>
                            <a:schemeClr val="tx1"/>
                          </a:solidFill>
                          <a:effectLst/>
                        </a:rPr>
                        <a:t>Name*</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Agency</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Complaint Filed </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Date Resolved </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Consummated</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Outcome </a:t>
                      </a:r>
                      <a:endParaRPr lang="en-US" sz="1200" b="1"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val="2178975209"/>
                  </a:ext>
                </a:extLst>
              </a:tr>
              <a:tr h="124245">
                <a:tc>
                  <a:txBody>
                    <a:bodyPr/>
                    <a:lstStyle/>
                    <a:p>
                      <a:pPr algn="l" fontAlgn="b"/>
                      <a:r>
                        <a:rPr lang="en-US" sz="1200" u="none" strike="noStrike" dirty="0">
                          <a:solidFill>
                            <a:schemeClr val="accent6">
                              <a:lumMod val="75000"/>
                            </a:schemeClr>
                          </a:solidFill>
                          <a:effectLst/>
                        </a:rPr>
                        <a:t>   Sanford Health / Mid Dakota Clinic</a:t>
                      </a:r>
                      <a:endParaRPr lang="en-US" sz="1200" b="0" i="0" u="none" strike="noStrike" dirty="0">
                        <a:solidFill>
                          <a:schemeClr val="accent6">
                            <a:lumMod val="75000"/>
                          </a:schemeClr>
                        </a:solidFill>
                        <a:effectLst/>
                        <a:latin typeface="Calibri" panose="020F0502020204030204" pitchFamily="34" charset="0"/>
                      </a:endParaRPr>
                    </a:p>
                  </a:txBody>
                  <a:tcPr marL="0" marR="0" marT="0" marB="0"/>
                </a:tc>
                <a:tc>
                  <a:txBody>
                    <a:bodyPr/>
                    <a:lstStyle/>
                    <a:p>
                      <a:pPr algn="ctr" fontAlgn="b"/>
                      <a:r>
                        <a:rPr lang="en-US" sz="1200" u="none" strike="noStrike" dirty="0">
                          <a:solidFill>
                            <a:schemeClr val="accent6">
                              <a:lumMod val="75000"/>
                            </a:schemeClr>
                          </a:solidFill>
                          <a:effectLst/>
                        </a:rPr>
                        <a:t>FTC</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June 2017</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July 2019</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No</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Gov Win</a:t>
                      </a:r>
                    </a:p>
                  </a:txBody>
                  <a:tcPr marL="0" marR="0" marT="0" marB="0" anchor="b"/>
                </a:tc>
                <a:extLst>
                  <a:ext uri="{0D108BD9-81ED-4DB2-BD59-A6C34878D82A}">
                    <a16:rowId xmlns:a16="http://schemas.microsoft.com/office/drawing/2014/main" val="2304167988"/>
                  </a:ext>
                </a:extLst>
              </a:tr>
              <a:tr h="124245">
                <a:tc>
                  <a:txBody>
                    <a:bodyPr/>
                    <a:lstStyle/>
                    <a:p>
                      <a:pPr algn="l" fontAlgn="b"/>
                      <a:r>
                        <a:rPr lang="en-US" sz="1200" u="none" strike="noStrike" dirty="0">
                          <a:effectLst/>
                        </a:rPr>
                        <a:t>   DraftKings / FanDuel </a:t>
                      </a:r>
                      <a:endParaRPr lang="en-US" sz="1200" b="0" i="0" u="none" strike="noStrike" dirty="0">
                        <a:solidFill>
                          <a:srgbClr val="000000"/>
                        </a:solidFill>
                        <a:effectLst/>
                        <a:latin typeface="Calibri" panose="020F0502020204030204" pitchFamily="34" charset="0"/>
                      </a:endParaRPr>
                    </a:p>
                  </a:txBody>
                  <a:tcPr marL="0" marR="0" marT="0" marB="0"/>
                </a:tc>
                <a:tc>
                  <a:txBody>
                    <a:bodyPr/>
                    <a:lstStyle/>
                    <a:p>
                      <a:pPr algn="ctr" fontAlgn="b"/>
                      <a:r>
                        <a:rPr lang="en-US" sz="1200" u="none" strike="noStrike" dirty="0">
                          <a:effectLst/>
                        </a:rPr>
                        <a:t>FTC</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July 2017</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July 2017</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No</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rgbClr val="000000"/>
                          </a:solidFill>
                          <a:effectLst/>
                          <a:latin typeface="Calibri" panose="020F0502020204030204" pitchFamily="34" charset="0"/>
                        </a:rPr>
                        <a:t>Abandoned </a:t>
                      </a:r>
                    </a:p>
                  </a:txBody>
                  <a:tcPr marL="0" marR="0" marT="0" marB="0" anchor="b"/>
                </a:tc>
                <a:extLst>
                  <a:ext uri="{0D108BD9-81ED-4DB2-BD59-A6C34878D82A}">
                    <a16:rowId xmlns:a16="http://schemas.microsoft.com/office/drawing/2014/main" val="1060745370"/>
                  </a:ext>
                </a:extLst>
              </a:tr>
              <a:tr h="124245">
                <a:tc>
                  <a:txBody>
                    <a:bodyPr/>
                    <a:lstStyle/>
                    <a:p>
                      <a:pPr algn="l" fontAlgn="b"/>
                      <a:r>
                        <a:rPr lang="en-US" sz="1200" u="none" strike="noStrike" dirty="0">
                          <a:effectLst/>
                        </a:rPr>
                        <a:t>   Parker-Hannifin / CLARCOR </a:t>
                      </a:r>
                      <a:endParaRPr lang="en-US" sz="1200" b="0" i="0" u="none" strike="noStrike" dirty="0">
                        <a:solidFill>
                          <a:srgbClr val="000000"/>
                        </a:solidFill>
                        <a:effectLst/>
                        <a:latin typeface="Calibri" panose="020F0502020204030204" pitchFamily="34" charset="0"/>
                      </a:endParaRPr>
                    </a:p>
                  </a:txBody>
                  <a:tcPr marL="0" marR="0" marT="0" marB="0"/>
                </a:tc>
                <a:tc>
                  <a:txBody>
                    <a:bodyPr/>
                    <a:lstStyle/>
                    <a:p>
                      <a:pPr algn="ctr" fontAlgn="b"/>
                      <a:r>
                        <a:rPr lang="en-US" sz="1200" u="none" strike="noStrike" dirty="0">
                          <a:effectLst/>
                        </a:rPr>
                        <a:t>DOJ</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Sep. 2017</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a:effectLst/>
                        </a:rPr>
                        <a:t>Apr. 2018</a:t>
                      </a:r>
                      <a:endParaRPr lang="en-US" sz="12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Yes</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rgbClr val="000000"/>
                          </a:solidFill>
                          <a:effectLst/>
                          <a:latin typeface="Calibri" panose="020F0502020204030204" pitchFamily="34" charset="0"/>
                        </a:rPr>
                        <a:t>Settled</a:t>
                      </a:r>
                    </a:p>
                  </a:txBody>
                  <a:tcPr marL="0" marR="0" marT="0" marB="0" anchor="b"/>
                </a:tc>
                <a:extLst>
                  <a:ext uri="{0D108BD9-81ED-4DB2-BD59-A6C34878D82A}">
                    <a16:rowId xmlns:a16="http://schemas.microsoft.com/office/drawing/2014/main" val="573745296"/>
                  </a:ext>
                </a:extLst>
              </a:tr>
              <a:tr h="124245">
                <a:tc>
                  <a:txBody>
                    <a:bodyPr/>
                    <a:lstStyle/>
                    <a:p>
                      <a:pPr algn="l" fontAlgn="b"/>
                      <a:r>
                        <a:rPr lang="en-US" sz="1200" u="none" strike="noStrike" dirty="0">
                          <a:solidFill>
                            <a:srgbClr val="FF0000"/>
                          </a:solidFill>
                          <a:effectLst/>
                        </a:rPr>
                        <a:t>   AT&amp;T / Time Warner </a:t>
                      </a:r>
                      <a:endParaRPr lang="en-US" sz="1200" b="0" i="0" u="none" strike="noStrike" dirty="0">
                        <a:solidFill>
                          <a:srgbClr val="FF0000"/>
                        </a:solidFill>
                        <a:effectLst/>
                        <a:latin typeface="Calibri" panose="020F0502020204030204" pitchFamily="34" charset="0"/>
                      </a:endParaRPr>
                    </a:p>
                  </a:txBody>
                  <a:tcPr marL="0" marR="0" marT="0" marB="0"/>
                </a:tc>
                <a:tc>
                  <a:txBody>
                    <a:bodyPr/>
                    <a:lstStyle/>
                    <a:p>
                      <a:pPr algn="ctr" fontAlgn="b"/>
                      <a:r>
                        <a:rPr lang="en-US" sz="1200" u="none" strike="noStrike" dirty="0">
                          <a:solidFill>
                            <a:srgbClr val="FF0000"/>
                          </a:solidFill>
                          <a:effectLst/>
                        </a:rPr>
                        <a:t>DOJ</a:t>
                      </a:r>
                      <a:endParaRPr lang="en-US" sz="12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rgbClr val="FF0000"/>
                          </a:solidFill>
                          <a:effectLst/>
                        </a:rPr>
                        <a:t>Nov. 2017</a:t>
                      </a:r>
                      <a:endParaRPr lang="en-US" sz="12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rgbClr val="FF0000"/>
                          </a:solidFill>
                          <a:effectLst/>
                        </a:rPr>
                        <a:t>Feb. 2019</a:t>
                      </a:r>
                      <a:endParaRPr lang="en-US" sz="12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rgbClr val="FF0000"/>
                          </a:solidFill>
                          <a:effectLst/>
                        </a:rPr>
                        <a:t>No</a:t>
                      </a:r>
                      <a:endParaRPr lang="en-US" sz="1200" b="0" i="0" u="none" strike="noStrike" dirty="0">
                        <a:solidFill>
                          <a:srgbClr val="FF0000"/>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rgbClr val="FF0000"/>
                          </a:solidFill>
                          <a:effectLst/>
                          <a:latin typeface="Calibri" panose="020F0502020204030204" pitchFamily="34" charset="0"/>
                        </a:rPr>
                        <a:t>Gov Loss </a:t>
                      </a:r>
                    </a:p>
                  </a:txBody>
                  <a:tcPr marL="0" marR="0" marT="0" marB="0" anchor="b"/>
                </a:tc>
                <a:extLst>
                  <a:ext uri="{0D108BD9-81ED-4DB2-BD59-A6C34878D82A}">
                    <a16:rowId xmlns:a16="http://schemas.microsoft.com/office/drawing/2014/main" val="1565736502"/>
                  </a:ext>
                </a:extLst>
              </a:tr>
              <a:tr h="124245">
                <a:tc>
                  <a:txBody>
                    <a:bodyPr/>
                    <a:lstStyle/>
                    <a:p>
                      <a:pPr algn="l" fontAlgn="b"/>
                      <a:r>
                        <a:rPr lang="en-US" sz="1200" u="none" strike="noStrike" dirty="0">
                          <a:solidFill>
                            <a:schemeClr val="accent6">
                              <a:lumMod val="75000"/>
                            </a:schemeClr>
                          </a:solidFill>
                          <a:effectLst/>
                        </a:rPr>
                        <a:t>   Tronox / Cristal </a:t>
                      </a:r>
                      <a:endParaRPr lang="en-US" sz="1200" b="0" i="0" u="none" strike="noStrike" dirty="0">
                        <a:solidFill>
                          <a:schemeClr val="accent6">
                            <a:lumMod val="75000"/>
                          </a:schemeClr>
                        </a:solidFill>
                        <a:effectLst/>
                        <a:latin typeface="Calibri" panose="020F0502020204030204" pitchFamily="34" charset="0"/>
                      </a:endParaRPr>
                    </a:p>
                  </a:txBody>
                  <a:tcPr marL="0" marR="0" marT="0" marB="0"/>
                </a:tc>
                <a:tc>
                  <a:txBody>
                    <a:bodyPr/>
                    <a:lstStyle/>
                    <a:p>
                      <a:pPr algn="ctr" fontAlgn="b"/>
                      <a:r>
                        <a:rPr lang="en-US" sz="1200" u="none" strike="noStrike" dirty="0">
                          <a:solidFill>
                            <a:schemeClr val="accent6">
                              <a:lumMod val="75000"/>
                            </a:schemeClr>
                          </a:solidFill>
                          <a:effectLst/>
                        </a:rPr>
                        <a:t>FTC</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Dec. 2017</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May 2018</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No</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Gov Win</a:t>
                      </a:r>
                    </a:p>
                  </a:txBody>
                  <a:tcPr marL="0" marR="0" marT="0" marB="0" anchor="b"/>
                </a:tc>
                <a:extLst>
                  <a:ext uri="{0D108BD9-81ED-4DB2-BD59-A6C34878D82A}">
                    <a16:rowId xmlns:a16="http://schemas.microsoft.com/office/drawing/2014/main" val="2303949825"/>
                  </a:ext>
                </a:extLst>
              </a:tr>
              <a:tr h="124245">
                <a:tc>
                  <a:txBody>
                    <a:bodyPr/>
                    <a:lstStyle/>
                    <a:p>
                      <a:pPr algn="l" fontAlgn="b"/>
                      <a:r>
                        <a:rPr lang="en-US" sz="1200" u="none" strike="noStrike" dirty="0">
                          <a:solidFill>
                            <a:schemeClr val="accent6">
                              <a:lumMod val="75000"/>
                            </a:schemeClr>
                          </a:solidFill>
                          <a:effectLst/>
                        </a:rPr>
                        <a:t>   Otto Bock / Freedom Innovations</a:t>
                      </a:r>
                      <a:endParaRPr lang="en-US" sz="1200" b="0" i="0" u="none" strike="noStrike" dirty="0">
                        <a:solidFill>
                          <a:schemeClr val="accent6">
                            <a:lumMod val="75000"/>
                          </a:schemeClr>
                        </a:solidFill>
                        <a:effectLst/>
                        <a:latin typeface="Calibri" panose="020F0502020204030204" pitchFamily="34" charset="0"/>
                      </a:endParaRPr>
                    </a:p>
                  </a:txBody>
                  <a:tcPr marL="0" marR="0" marT="0" marB="0"/>
                </a:tc>
                <a:tc>
                  <a:txBody>
                    <a:bodyPr/>
                    <a:lstStyle/>
                    <a:p>
                      <a:pPr algn="ctr" fontAlgn="b"/>
                      <a:r>
                        <a:rPr lang="en-US" sz="1200" u="none" strike="noStrike" dirty="0">
                          <a:solidFill>
                            <a:schemeClr val="accent6">
                              <a:lumMod val="75000"/>
                            </a:schemeClr>
                          </a:solidFill>
                          <a:effectLst/>
                        </a:rPr>
                        <a:t>FTC</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Dec. 2017</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Nov. 2019</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accent6">
                              <a:lumMod val="75000"/>
                            </a:schemeClr>
                          </a:solidFill>
                          <a:effectLst/>
                        </a:rPr>
                        <a:t>Yes</a:t>
                      </a:r>
                      <a:endParaRPr lang="en-US" sz="1200" b="0" i="0" u="none" strike="noStrike" dirty="0">
                        <a:solidFill>
                          <a:schemeClr val="accent6">
                            <a:lumMod val="75000"/>
                          </a:schemeClr>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Gov Win </a:t>
                      </a:r>
                    </a:p>
                  </a:txBody>
                  <a:tcPr marL="0" marR="0" marT="0" marB="0" anchor="b"/>
                </a:tc>
                <a:extLst>
                  <a:ext uri="{0D108BD9-81ED-4DB2-BD59-A6C34878D82A}">
                    <a16:rowId xmlns:a16="http://schemas.microsoft.com/office/drawing/2014/main" val="2968809475"/>
                  </a:ext>
                </a:extLst>
              </a:tr>
              <a:tr h="124245">
                <a:tc>
                  <a:txBody>
                    <a:bodyPr/>
                    <a:lstStyle/>
                    <a:p>
                      <a:pPr algn="l" fontAlgn="b"/>
                      <a:r>
                        <a:rPr lang="en-US" sz="1200" b="1" i="0" u="none" strike="noStrike" dirty="0">
                          <a:solidFill>
                            <a:schemeClr val="accent6">
                              <a:lumMod val="75000"/>
                            </a:schemeClr>
                          </a:solidFill>
                          <a:effectLst/>
                          <a:latin typeface="Calibri" panose="020F0502020204030204" pitchFamily="34" charset="0"/>
                        </a:rPr>
                        <a:t>   Wilhelmsen Maritime Services /             </a:t>
                      </a:r>
                      <a:r>
                        <a:rPr lang="en-US" sz="1200" b="1" i="0" u="none" strike="noStrike" dirty="0">
                          <a:solidFill>
                            <a:schemeClr val="bg1"/>
                          </a:solidFill>
                          <a:effectLst/>
                          <a:latin typeface="Calibri" panose="020F0502020204030204" pitchFamily="34" charset="0"/>
                        </a:rPr>
                        <a:t>. </a:t>
                      </a:r>
                      <a:r>
                        <a:rPr lang="en-US" sz="1200" b="1" i="0" u="none" strike="noStrike" dirty="0">
                          <a:solidFill>
                            <a:schemeClr val="accent6">
                              <a:lumMod val="75000"/>
                            </a:schemeClr>
                          </a:solidFill>
                          <a:effectLst/>
                          <a:latin typeface="Calibri" panose="020F0502020204030204" pitchFamily="34" charset="0"/>
                        </a:rPr>
                        <a:t> Drew Marine </a:t>
                      </a: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FTC</a:t>
                      </a: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Feb. 2018</a:t>
                      </a: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July 2018</a:t>
                      </a: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No</a:t>
                      </a:r>
                    </a:p>
                  </a:txBody>
                  <a:tcPr marL="0" marR="0" marT="0" marB="0" anchor="b"/>
                </a:tc>
                <a:tc>
                  <a:txBody>
                    <a:bodyPr/>
                    <a:lstStyle/>
                    <a:p>
                      <a:pPr algn="ctr" fontAlgn="b"/>
                      <a:r>
                        <a:rPr lang="en-US" sz="1200" b="0" i="0" u="none" strike="noStrike" dirty="0">
                          <a:solidFill>
                            <a:schemeClr val="accent6">
                              <a:lumMod val="75000"/>
                            </a:schemeClr>
                          </a:solidFill>
                          <a:effectLst/>
                          <a:latin typeface="Calibri" panose="020F0502020204030204" pitchFamily="34" charset="0"/>
                        </a:rPr>
                        <a:t>Gov. Win</a:t>
                      </a:r>
                    </a:p>
                  </a:txBody>
                  <a:tcPr marL="0" marR="0" marT="0" marB="0" anchor="b"/>
                </a:tc>
                <a:extLst>
                  <a:ext uri="{0D108BD9-81ED-4DB2-BD59-A6C34878D82A}">
                    <a16:rowId xmlns:a16="http://schemas.microsoft.com/office/drawing/2014/main" val="3383492717"/>
                  </a:ext>
                </a:extLst>
              </a:tr>
              <a:tr h="124245">
                <a:tc>
                  <a:txBody>
                    <a:bodyPr/>
                    <a:lstStyle/>
                    <a:p>
                      <a:pPr algn="l" fontAlgn="b"/>
                      <a:r>
                        <a:rPr lang="en-US" sz="1200" u="none" strike="noStrike" dirty="0">
                          <a:solidFill>
                            <a:schemeClr val="tx1"/>
                          </a:solidFill>
                          <a:effectLst/>
                        </a:rPr>
                        <a:t>   J.M. Smucker / Conagra </a:t>
                      </a:r>
                      <a:endParaRPr lang="en-US" sz="1200" b="0" i="0" u="none" strike="noStrike" dirty="0">
                        <a:solidFill>
                          <a:schemeClr val="tx1"/>
                        </a:solidFill>
                        <a:effectLst/>
                        <a:latin typeface="Calibri" panose="020F0502020204030204" pitchFamily="34" charset="0"/>
                      </a:endParaRPr>
                    </a:p>
                  </a:txBody>
                  <a:tcPr marL="0" marR="0" marT="0" marB="0"/>
                </a:tc>
                <a:tc>
                  <a:txBody>
                    <a:bodyPr/>
                    <a:lstStyle/>
                    <a:p>
                      <a:pPr algn="ctr" fontAlgn="b"/>
                      <a:r>
                        <a:rPr lang="en-US" sz="1200" u="none" strike="noStrike" dirty="0">
                          <a:solidFill>
                            <a:schemeClr val="tx1"/>
                          </a:solidFill>
                          <a:effectLst/>
                        </a:rPr>
                        <a:t>FTC</a:t>
                      </a:r>
                      <a:endParaRPr lang="en-US" sz="1200" b="0" i="0" u="none" strike="noStrike" dirty="0">
                        <a:solidFill>
                          <a:schemeClr val="tx1"/>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tx1"/>
                          </a:solidFill>
                          <a:effectLst/>
                        </a:rPr>
                        <a:t>Mar. 2018</a:t>
                      </a:r>
                      <a:endParaRPr lang="en-US" sz="1200" b="0" i="0" u="none" strike="noStrike" dirty="0">
                        <a:solidFill>
                          <a:schemeClr val="tx1"/>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tx1"/>
                          </a:solidFill>
                          <a:effectLst/>
                        </a:rPr>
                        <a:t>Mar. 2018</a:t>
                      </a:r>
                      <a:endParaRPr lang="en-US" sz="1200" b="0" i="0" u="none" strike="noStrike" dirty="0">
                        <a:solidFill>
                          <a:schemeClr val="tx1"/>
                        </a:solidFill>
                        <a:effectLst/>
                        <a:latin typeface="Calibri" panose="020F0502020204030204" pitchFamily="34" charset="0"/>
                      </a:endParaRPr>
                    </a:p>
                  </a:txBody>
                  <a:tcPr marL="0" marR="0" marT="0" marB="0" anchor="b"/>
                </a:tc>
                <a:tc>
                  <a:txBody>
                    <a:bodyPr/>
                    <a:lstStyle/>
                    <a:p>
                      <a:pPr algn="ctr" fontAlgn="b"/>
                      <a:r>
                        <a:rPr lang="en-US" sz="1200" u="none" strike="noStrike" dirty="0">
                          <a:solidFill>
                            <a:schemeClr val="tx1"/>
                          </a:solidFill>
                          <a:effectLst/>
                        </a:rPr>
                        <a:t>No</a:t>
                      </a:r>
                      <a:endParaRPr lang="en-US" sz="1200" b="0" i="0" u="none" strike="noStrike" dirty="0">
                        <a:solidFill>
                          <a:schemeClr val="tx1"/>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chemeClr val="tx1"/>
                          </a:solidFill>
                          <a:effectLst/>
                          <a:latin typeface="Calibri" panose="020F0502020204030204" pitchFamily="34" charset="0"/>
                        </a:rPr>
                        <a:t>Abandoned </a:t>
                      </a:r>
                    </a:p>
                  </a:txBody>
                  <a:tcPr marL="0" marR="0" marT="0" marB="0" anchor="b"/>
                </a:tc>
                <a:extLst>
                  <a:ext uri="{0D108BD9-81ED-4DB2-BD59-A6C34878D82A}">
                    <a16:rowId xmlns:a16="http://schemas.microsoft.com/office/drawing/2014/main" val="898542322"/>
                  </a:ext>
                </a:extLst>
              </a:tr>
              <a:tr h="124245">
                <a:tc>
                  <a:txBody>
                    <a:bodyPr/>
                    <a:lstStyle/>
                    <a:p>
                      <a:pPr algn="l" fontAlgn="b"/>
                      <a:r>
                        <a:rPr lang="en-US" sz="1200" u="none" strike="noStrike" dirty="0">
                          <a:effectLst/>
                        </a:rPr>
                        <a:t>   CDK / Auto/Mate</a:t>
                      </a:r>
                      <a:endParaRPr lang="en-US" sz="1200" b="0" i="0" u="none" strike="noStrike" dirty="0">
                        <a:solidFill>
                          <a:srgbClr val="000000"/>
                        </a:solidFill>
                        <a:effectLst/>
                        <a:latin typeface="Calibri" panose="020F0502020204030204" pitchFamily="34" charset="0"/>
                      </a:endParaRPr>
                    </a:p>
                  </a:txBody>
                  <a:tcPr marL="0" marR="0" marT="0" marB="0"/>
                </a:tc>
                <a:tc>
                  <a:txBody>
                    <a:bodyPr/>
                    <a:lstStyle/>
                    <a:p>
                      <a:pPr algn="ctr" fontAlgn="b"/>
                      <a:r>
                        <a:rPr lang="en-US" sz="1200" u="none" strike="noStrike" dirty="0">
                          <a:effectLst/>
                        </a:rPr>
                        <a:t>FTC</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Mar. 2018</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Mar. 2018</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u="none" strike="noStrike" dirty="0">
                          <a:effectLst/>
                        </a:rPr>
                        <a:t>No</a:t>
                      </a:r>
                      <a:endParaRPr lang="en-US" sz="12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1200" b="0" i="0" u="none" strike="noStrike" dirty="0">
                          <a:solidFill>
                            <a:srgbClr val="000000"/>
                          </a:solidFill>
                          <a:effectLst/>
                          <a:latin typeface="Calibri" panose="020F0502020204030204" pitchFamily="34" charset="0"/>
                        </a:rPr>
                        <a:t>Abandoned </a:t>
                      </a:r>
                    </a:p>
                  </a:txBody>
                  <a:tcPr marL="0" marR="0" marT="0" marB="0" anchor="b"/>
                </a:tc>
                <a:extLst>
                  <a:ext uri="{0D108BD9-81ED-4DB2-BD59-A6C34878D82A}">
                    <a16:rowId xmlns:a16="http://schemas.microsoft.com/office/drawing/2014/main" val="1666224105"/>
                  </a:ext>
                </a:extLst>
              </a:tr>
              <a:tr h="254255">
                <a:tc gridSpan="6">
                  <a:txBody>
                    <a:bodyPr/>
                    <a:lstStyle/>
                    <a:p>
                      <a:pPr marL="0" marR="0" algn="l">
                        <a:lnSpc>
                          <a:spcPct val="107000"/>
                        </a:lnSpc>
                        <a:spcBef>
                          <a:spcPts val="0"/>
                        </a:spcBef>
                        <a:spcAft>
                          <a:spcPts val="0"/>
                        </a:spcAft>
                      </a:pPr>
                      <a:r>
                        <a:rPr lang="en-US" sz="1000" b="0" dirty="0">
                          <a:effectLst/>
                          <a:latin typeface="+mn-lt"/>
                          <a:ea typeface="Calibri" panose="020F0502020204030204" pitchFamily="34" charset="0"/>
                          <a:cs typeface="Times New Roman" panose="02020603050405020304" pitchFamily="18" charset="0"/>
                        </a:rPr>
                        <a:t>*</a:t>
                      </a:r>
                      <a:r>
                        <a:rPr lang="en-US" sz="1000" b="0" kern="1200" dirty="0">
                          <a:solidFill>
                            <a:schemeClr val="dk1"/>
                          </a:solidFill>
                          <a:effectLst/>
                          <a:latin typeface="+mn-lt"/>
                          <a:ea typeface="+mn-ea"/>
                          <a:cs typeface="+mn-cs"/>
                        </a:rPr>
                        <a:t>Includes all FTC and DOJ merger challenges that resulted in a contested complaint and that were reported in an annual HSR Report.  Consummated merger cases are included in 2018 if complaint was filed in 2018.  Outcome data is current to the 2018 HSR Report. </a:t>
                      </a:r>
                      <a:endParaRPr lang="en-US" sz="1000" b="0" dirty="0">
                        <a:effectLst/>
                        <a:latin typeface="+mn-lt"/>
                        <a:ea typeface="Calibri" panose="020F0502020204030204" pitchFamily="34" charset="0"/>
                        <a:cs typeface="Times New Roman" panose="02020603050405020304" pitchFamily="18" charset="0"/>
                      </a:endParaRPr>
                    </a:p>
                  </a:txBody>
                  <a:tcPr marL="64414" marR="64414" marT="0" marB="0" anchor="b"/>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l">
                        <a:lnSpc>
                          <a:spcPct val="107000"/>
                        </a:lnSpc>
                        <a:spcBef>
                          <a:spcPts val="0"/>
                        </a:spcBef>
                        <a:spcAft>
                          <a:spcPts val="0"/>
                        </a:spcAft>
                      </a:pP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4414" marR="64414" marT="0" marB="0" anchor="b"/>
                </a:tc>
                <a:extLst>
                  <a:ext uri="{0D108BD9-81ED-4DB2-BD59-A6C34878D82A}">
                    <a16:rowId xmlns:a16="http://schemas.microsoft.com/office/drawing/2014/main" val="1436076192"/>
                  </a:ext>
                </a:extLst>
              </a:tr>
            </a:tbl>
          </a:graphicData>
        </a:graphic>
      </p:graphicFrame>
      <p:graphicFrame>
        <p:nvGraphicFramePr>
          <p:cNvPr id="4" name="Table 3">
            <a:extLst>
              <a:ext uri="{FF2B5EF4-FFF2-40B4-BE49-F238E27FC236}">
                <a16:creationId xmlns:a16="http://schemas.microsoft.com/office/drawing/2014/main" id="{D7714DB1-7E48-4977-A7D4-1E447777FDD6}"/>
              </a:ext>
            </a:extLst>
          </p:cNvPr>
          <p:cNvGraphicFramePr>
            <a:graphicFrameLocks noGrp="1"/>
          </p:cNvGraphicFramePr>
          <p:nvPr/>
        </p:nvGraphicFramePr>
        <p:xfrm>
          <a:off x="192125" y="4591193"/>
          <a:ext cx="7741022" cy="1020319"/>
        </p:xfrm>
        <a:graphic>
          <a:graphicData uri="http://schemas.openxmlformats.org/drawingml/2006/table">
            <a:tbl>
              <a:tblPr firstRow="1" firstCol="1" bandRow="1">
                <a:tableStyleId>{B301B821-A1FF-4177-AEE7-76D212191A09}</a:tableStyleId>
              </a:tblPr>
              <a:tblGrid>
                <a:gridCol w="2369373">
                  <a:extLst>
                    <a:ext uri="{9D8B030D-6E8A-4147-A177-3AD203B41FA5}">
                      <a16:colId xmlns:a16="http://schemas.microsoft.com/office/drawing/2014/main" val="831620879"/>
                    </a:ext>
                  </a:extLst>
                </a:gridCol>
                <a:gridCol w="762000">
                  <a:extLst>
                    <a:ext uri="{9D8B030D-6E8A-4147-A177-3AD203B41FA5}">
                      <a16:colId xmlns:a16="http://schemas.microsoft.com/office/drawing/2014/main" val="885718819"/>
                    </a:ext>
                  </a:extLst>
                </a:gridCol>
                <a:gridCol w="1220098">
                  <a:extLst>
                    <a:ext uri="{9D8B030D-6E8A-4147-A177-3AD203B41FA5}">
                      <a16:colId xmlns:a16="http://schemas.microsoft.com/office/drawing/2014/main" val="2739636909"/>
                    </a:ext>
                  </a:extLst>
                </a:gridCol>
                <a:gridCol w="1022547">
                  <a:extLst>
                    <a:ext uri="{9D8B030D-6E8A-4147-A177-3AD203B41FA5}">
                      <a16:colId xmlns:a16="http://schemas.microsoft.com/office/drawing/2014/main" val="2553345717"/>
                    </a:ext>
                  </a:extLst>
                </a:gridCol>
                <a:gridCol w="1270175">
                  <a:extLst>
                    <a:ext uri="{9D8B030D-6E8A-4147-A177-3AD203B41FA5}">
                      <a16:colId xmlns:a16="http://schemas.microsoft.com/office/drawing/2014/main" val="1967494810"/>
                    </a:ext>
                  </a:extLst>
                </a:gridCol>
                <a:gridCol w="1096829">
                  <a:extLst>
                    <a:ext uri="{9D8B030D-6E8A-4147-A177-3AD203B41FA5}">
                      <a16:colId xmlns:a16="http://schemas.microsoft.com/office/drawing/2014/main" val="1705871403"/>
                    </a:ext>
                  </a:extLst>
                </a:gridCol>
              </a:tblGrid>
              <a:tr h="124245">
                <a:tc gridSpan="6">
                  <a:txBody>
                    <a:bodyPr/>
                    <a:lstStyle/>
                    <a:p>
                      <a:pPr marL="0" marR="0" algn="ctr">
                        <a:lnSpc>
                          <a:spcPct val="107000"/>
                        </a:lnSpc>
                        <a:spcBef>
                          <a:spcPts val="0"/>
                        </a:spcBef>
                        <a:spcAft>
                          <a:spcPts val="0"/>
                        </a:spcAft>
                      </a:pPr>
                      <a:r>
                        <a:rPr lang="en-US"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Government Lost Two Merger Challenges in 2019.</a:t>
                      </a:r>
                    </a:p>
                  </a:txBody>
                  <a:tcPr marL="93861" marR="93861" marT="0" marB="0"/>
                </a:tc>
                <a:tc hMerge="1">
                  <a:txBody>
                    <a:bodyPr/>
                    <a:lstStyle/>
                    <a:p>
                      <a:pPr marL="0" marR="0" algn="ctr">
                        <a:lnSpc>
                          <a:spcPct val="107000"/>
                        </a:lnSpc>
                        <a:spcBef>
                          <a:spcPts val="0"/>
                        </a:spcBef>
                        <a:spcAft>
                          <a:spcPts val="0"/>
                        </a:spcAft>
                      </a:pPr>
                      <a:endParaRPr lang="en-US"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3861" marR="93861" marT="0" marB="0"/>
                </a:tc>
                <a:tc hMerge="1">
                  <a:txBody>
                    <a:bodyPr/>
                    <a:lstStyle/>
                    <a:p>
                      <a:pPr marL="0" marR="0" algn="ctr">
                        <a:lnSpc>
                          <a:spcPct val="107000"/>
                        </a:lnSpc>
                        <a:spcBef>
                          <a:spcPts val="0"/>
                        </a:spcBef>
                        <a:spcAft>
                          <a:spcPts val="0"/>
                        </a:spcAft>
                      </a:pPr>
                      <a:endParaRPr lang="en-US"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3861" marR="93861" marT="0" marB="0"/>
                </a:tc>
                <a:tc hMerge="1">
                  <a:txBody>
                    <a:bodyPr/>
                    <a:lstStyle/>
                    <a:p>
                      <a:pPr marL="0" marR="0" algn="ctr">
                        <a:lnSpc>
                          <a:spcPct val="107000"/>
                        </a:lnSpc>
                        <a:spcBef>
                          <a:spcPts val="0"/>
                        </a:spcBef>
                        <a:spcAft>
                          <a:spcPts val="0"/>
                        </a:spcAft>
                      </a:pPr>
                      <a:endParaRPr lang="en-US"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3861" marR="93861" marT="0" marB="0"/>
                </a:tc>
                <a:tc hMerge="1">
                  <a:txBody>
                    <a:bodyPr/>
                    <a:lstStyle/>
                    <a:p>
                      <a:pPr marL="0" marR="0" algn="ctr">
                        <a:lnSpc>
                          <a:spcPct val="107000"/>
                        </a:lnSpc>
                        <a:spcBef>
                          <a:spcPts val="0"/>
                        </a:spcBef>
                        <a:spcAft>
                          <a:spcPts val="0"/>
                        </a:spcAft>
                      </a:pPr>
                      <a:endParaRPr lang="en-US"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3861" marR="93861" marT="0" marB="0"/>
                </a:tc>
                <a:tc hMerge="1">
                  <a:txBody>
                    <a:bodyPr/>
                    <a:lstStyle/>
                    <a:p>
                      <a:pPr marL="0" marR="0" algn="ctr">
                        <a:lnSpc>
                          <a:spcPct val="107000"/>
                        </a:lnSpc>
                        <a:spcBef>
                          <a:spcPts val="0"/>
                        </a:spcBef>
                        <a:spcAft>
                          <a:spcPts val="0"/>
                        </a:spcAft>
                      </a:pPr>
                      <a:endParaRPr lang="en-US"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3861" marR="93861" marT="0" marB="0"/>
                </a:tc>
                <a:extLst>
                  <a:ext uri="{0D108BD9-81ED-4DB2-BD59-A6C34878D82A}">
                    <a16:rowId xmlns:a16="http://schemas.microsoft.com/office/drawing/2014/main" val="201183799"/>
                  </a:ext>
                </a:extLst>
              </a:tr>
              <a:tr h="124245">
                <a:tc>
                  <a:txBody>
                    <a:bodyPr/>
                    <a:lstStyle/>
                    <a:p>
                      <a:pPr algn="ctr" fontAlgn="b"/>
                      <a:r>
                        <a:rPr lang="en-US" sz="1200" b="1" u="none" strike="noStrike" dirty="0">
                          <a:solidFill>
                            <a:schemeClr val="tx1"/>
                          </a:solidFill>
                          <a:effectLst/>
                        </a:rPr>
                        <a:t>Name*</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Agency</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Complaint Filed </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Date Resolved </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Consummated</a:t>
                      </a:r>
                      <a:endParaRPr lang="en-US" sz="1200" b="1" i="0" u="none" strike="noStrike" dirty="0">
                        <a:solidFill>
                          <a:schemeClr val="tx1"/>
                        </a:solidFill>
                        <a:effectLst/>
                        <a:latin typeface="Calibri" panose="020F0502020204030204" pitchFamily="34" charset="0"/>
                      </a:endParaRPr>
                    </a:p>
                  </a:txBody>
                  <a:tcPr marL="0" marR="0" marT="0" marB="0" anchor="ctr"/>
                </a:tc>
                <a:tc>
                  <a:txBody>
                    <a:bodyPr/>
                    <a:lstStyle/>
                    <a:p>
                      <a:pPr algn="ctr" fontAlgn="b"/>
                      <a:r>
                        <a:rPr lang="en-US" sz="1200" b="1" u="none" strike="noStrike" dirty="0">
                          <a:solidFill>
                            <a:schemeClr val="tx1"/>
                          </a:solidFill>
                          <a:effectLst/>
                        </a:rPr>
                        <a:t>Outcome </a:t>
                      </a:r>
                      <a:endParaRPr lang="en-US" sz="1200" b="1" i="0" u="none" strike="noStrike" dirty="0">
                        <a:solidFill>
                          <a:schemeClr val="tx1"/>
                        </a:solidFill>
                        <a:effectLst/>
                        <a:latin typeface="Calibri" panose="020F0502020204030204" pitchFamily="34" charset="0"/>
                      </a:endParaRPr>
                    </a:p>
                  </a:txBody>
                  <a:tcPr marL="0" marR="0" marT="0" marB="0" anchor="ctr"/>
                </a:tc>
                <a:extLst>
                  <a:ext uri="{0D108BD9-81ED-4DB2-BD59-A6C34878D82A}">
                    <a16:rowId xmlns:a16="http://schemas.microsoft.com/office/drawing/2014/main" val="609368481"/>
                  </a:ext>
                </a:extLst>
              </a:tr>
              <a:tr h="124245">
                <a:tc>
                  <a:txBody>
                    <a:bodyPr/>
                    <a:lstStyle/>
                    <a:p>
                      <a:pPr marL="0" marR="0" algn="l">
                        <a:lnSpc>
                          <a:spcPct val="107000"/>
                        </a:lnSpc>
                        <a:spcBef>
                          <a:spcPts val="0"/>
                        </a:spcBef>
                        <a:spcAft>
                          <a:spcPts val="0"/>
                        </a:spcAft>
                      </a:pPr>
                      <a:r>
                        <a:rPr lang="en-US" sz="1200" dirty="0">
                          <a:solidFill>
                            <a:srgbClr val="FF0000"/>
                          </a:solidFill>
                          <a:effectLst/>
                          <a:latin typeface="+mn-lt"/>
                        </a:rPr>
                        <a:t>Evonik / </a:t>
                      </a:r>
                      <a:r>
                        <a:rPr lang="en-US" sz="1200" dirty="0" err="1">
                          <a:solidFill>
                            <a:srgbClr val="FF0000"/>
                          </a:solidFill>
                          <a:effectLst/>
                          <a:latin typeface="+mn-lt"/>
                        </a:rPr>
                        <a:t>PeroxyChem</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FTC</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Aug. 2019</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Feb. 2020</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ea typeface="Calibri" panose="020F0502020204030204" pitchFamily="34" charset="0"/>
                          <a:cs typeface="Times New Roman" panose="02020603050405020304" pitchFamily="18" charset="0"/>
                        </a:rPr>
                        <a:t>No</a:t>
                      </a: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Gov Loss</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extLst>
                  <a:ext uri="{0D108BD9-81ED-4DB2-BD59-A6C34878D82A}">
                    <a16:rowId xmlns:a16="http://schemas.microsoft.com/office/drawing/2014/main" val="917802887"/>
                  </a:ext>
                </a:extLst>
              </a:tr>
              <a:tr h="124245">
                <a:tc>
                  <a:txBody>
                    <a:bodyPr/>
                    <a:lstStyle/>
                    <a:p>
                      <a:pPr marL="0" marR="0" algn="l">
                        <a:lnSpc>
                          <a:spcPct val="107000"/>
                        </a:lnSpc>
                        <a:spcBef>
                          <a:spcPts val="0"/>
                        </a:spcBef>
                        <a:spcAft>
                          <a:spcPts val="0"/>
                        </a:spcAft>
                      </a:pPr>
                      <a:r>
                        <a:rPr lang="en-US" sz="1200" dirty="0">
                          <a:solidFill>
                            <a:srgbClr val="FF0000"/>
                          </a:solidFill>
                          <a:effectLst/>
                          <a:latin typeface="+mn-lt"/>
                        </a:rPr>
                        <a:t>Sabre / Farelogix</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DOJ</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Aug. 2019</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Apr. 2020</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ea typeface="Calibri" panose="020F0502020204030204" pitchFamily="34" charset="0"/>
                          <a:cs typeface="Times New Roman" panose="02020603050405020304" pitchFamily="18" charset="0"/>
                        </a:rPr>
                        <a:t>No</a:t>
                      </a:r>
                    </a:p>
                  </a:txBody>
                  <a:tcPr marL="93861" marR="93861" marT="0" marB="0"/>
                </a:tc>
                <a:tc>
                  <a:txBody>
                    <a:bodyPr/>
                    <a:lstStyle/>
                    <a:p>
                      <a:pPr marL="0" marR="0" algn="ctr">
                        <a:lnSpc>
                          <a:spcPct val="107000"/>
                        </a:lnSpc>
                        <a:spcBef>
                          <a:spcPts val="0"/>
                        </a:spcBef>
                        <a:spcAft>
                          <a:spcPts val="0"/>
                        </a:spcAft>
                      </a:pPr>
                      <a:r>
                        <a:rPr lang="en-US" sz="1200" dirty="0">
                          <a:solidFill>
                            <a:srgbClr val="FF0000"/>
                          </a:solidFill>
                          <a:effectLst/>
                          <a:latin typeface="+mn-lt"/>
                        </a:rPr>
                        <a:t>Gov Loss</a:t>
                      </a:r>
                      <a:endParaRPr lang="en-US" sz="1200" dirty="0">
                        <a:solidFill>
                          <a:srgbClr val="FF0000"/>
                        </a:solidFill>
                        <a:effectLst/>
                        <a:latin typeface="+mn-lt"/>
                        <a:ea typeface="Calibri" panose="020F0502020204030204" pitchFamily="34" charset="0"/>
                        <a:cs typeface="Times New Roman" panose="02020603050405020304" pitchFamily="18" charset="0"/>
                      </a:endParaRPr>
                    </a:p>
                  </a:txBody>
                  <a:tcPr marL="93861" marR="93861" marT="0" marB="0"/>
                </a:tc>
                <a:extLst>
                  <a:ext uri="{0D108BD9-81ED-4DB2-BD59-A6C34878D82A}">
                    <a16:rowId xmlns:a16="http://schemas.microsoft.com/office/drawing/2014/main" val="3529616403"/>
                  </a:ext>
                </a:extLst>
              </a:tr>
              <a:tr h="254255">
                <a:tc gridSpan="6">
                  <a:txBody>
                    <a:bodyPr/>
                    <a:lstStyle/>
                    <a:p>
                      <a:pPr marL="0" marR="0" algn="l">
                        <a:lnSpc>
                          <a:spcPct val="107000"/>
                        </a:lnSpc>
                        <a:spcBef>
                          <a:spcPts val="0"/>
                        </a:spcBef>
                        <a:spcAft>
                          <a:spcPts val="0"/>
                        </a:spcAft>
                      </a:pPr>
                      <a:r>
                        <a:rPr lang="en-US" sz="1000" b="0" dirty="0">
                          <a:effectLst/>
                          <a:latin typeface="+mn-lt"/>
                          <a:ea typeface="Calibri" panose="020F0502020204030204" pitchFamily="34" charset="0"/>
                          <a:cs typeface="Times New Roman" panose="02020603050405020304" pitchFamily="18" charset="0"/>
                        </a:rPr>
                        <a:t>* Data on other matters are not included.  Full outcome data for 2019 is not available until </a:t>
                      </a:r>
                      <a:r>
                        <a:rPr lang="en-US" sz="1000" b="0" kern="1200" dirty="0">
                          <a:solidFill>
                            <a:schemeClr val="dk1"/>
                          </a:solidFill>
                          <a:effectLst/>
                          <a:latin typeface="+mn-lt"/>
                          <a:ea typeface="+mn-ea"/>
                          <a:cs typeface="+mn-cs"/>
                        </a:rPr>
                        <a:t>2019 HSR Report is released.</a:t>
                      </a:r>
                      <a:endParaRPr lang="en-US" sz="1000" b="0" dirty="0">
                        <a:effectLst/>
                        <a:latin typeface="+mn-lt"/>
                        <a:ea typeface="Calibri" panose="020F0502020204030204" pitchFamily="34" charset="0"/>
                        <a:cs typeface="Times New Roman" panose="02020603050405020304" pitchFamily="18" charset="0"/>
                      </a:endParaRPr>
                    </a:p>
                  </a:txBody>
                  <a:tcPr marL="64414" marR="64414" marT="0" marB="0" anchor="b"/>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ctr">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hMerge="1">
                  <a:txBody>
                    <a:bodyPr/>
                    <a:lstStyle/>
                    <a:p>
                      <a:pPr marL="0" marR="0" algn="l">
                        <a:lnSpc>
                          <a:spcPct val="107000"/>
                        </a:lnSpc>
                        <a:spcBef>
                          <a:spcPts val="0"/>
                        </a:spcBef>
                        <a:spcAft>
                          <a:spcPts val="0"/>
                        </a:spcAft>
                      </a:pPr>
                      <a:endParaRPr lang="en-US"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4414" marR="64414" marT="0" marB="0" anchor="b"/>
                </a:tc>
                <a:extLst>
                  <a:ext uri="{0D108BD9-81ED-4DB2-BD59-A6C34878D82A}">
                    <a16:rowId xmlns:a16="http://schemas.microsoft.com/office/drawing/2014/main" val="3438122596"/>
                  </a:ext>
                </a:extLst>
              </a:tr>
            </a:tbl>
          </a:graphicData>
        </a:graphic>
      </p:graphicFrame>
      <p:sp>
        <p:nvSpPr>
          <p:cNvPr id="5" name="TextBox 4">
            <a:extLst>
              <a:ext uri="{FF2B5EF4-FFF2-40B4-BE49-F238E27FC236}">
                <a16:creationId xmlns:a16="http://schemas.microsoft.com/office/drawing/2014/main" id="{323C1DE9-9B73-491B-8052-0FFCE1052999}"/>
              </a:ext>
            </a:extLst>
          </p:cNvPr>
          <p:cNvSpPr txBox="1"/>
          <p:nvPr/>
        </p:nvSpPr>
        <p:spPr>
          <a:xfrm>
            <a:off x="2125530" y="6169763"/>
            <a:ext cx="8310880" cy="646331"/>
          </a:xfrm>
          <a:prstGeom prst="rect">
            <a:avLst/>
          </a:prstGeom>
          <a:noFill/>
        </p:spPr>
        <p:txBody>
          <a:bodyPr wrap="square" rtlCol="0">
            <a:spAutoFit/>
          </a:bodyPr>
          <a:lstStyle/>
          <a:p>
            <a:r>
              <a:rPr lang="en-US" b="1" i="1" dirty="0"/>
              <a:t>Challenges are classified according to the year in which complaint was filed</a:t>
            </a:r>
          </a:p>
          <a:p>
            <a:endParaRPr lang="en-US" dirty="0"/>
          </a:p>
        </p:txBody>
      </p:sp>
      <p:sp>
        <p:nvSpPr>
          <p:cNvPr id="7" name="TextBox 6">
            <a:extLst>
              <a:ext uri="{FF2B5EF4-FFF2-40B4-BE49-F238E27FC236}">
                <a16:creationId xmlns:a16="http://schemas.microsoft.com/office/drawing/2014/main" id="{6F5BE6BC-0F13-4BDA-AA58-CA6B1A1755AC}"/>
              </a:ext>
            </a:extLst>
          </p:cNvPr>
          <p:cNvSpPr txBox="1"/>
          <p:nvPr/>
        </p:nvSpPr>
        <p:spPr>
          <a:xfrm>
            <a:off x="8928122" y="1797784"/>
            <a:ext cx="3016576" cy="1631216"/>
          </a:xfrm>
          <a:prstGeom prst="rect">
            <a:avLst/>
          </a:prstGeom>
          <a:noFill/>
        </p:spPr>
        <p:txBody>
          <a:bodyPr wrap="square" rtlCol="0">
            <a:spAutoFit/>
          </a:bodyPr>
          <a:lstStyle/>
          <a:p>
            <a:pPr marL="45720" lvl="1" indent="0" algn="ctr">
              <a:buNone/>
            </a:pPr>
            <a:r>
              <a:rPr lang="en-US" sz="2000" b="1" dirty="0"/>
              <a:t>Between 2017-2018, the government lost </a:t>
            </a:r>
            <a:br>
              <a:rPr lang="en-US" sz="2000" b="1" dirty="0"/>
            </a:br>
            <a:r>
              <a:rPr lang="en-US" sz="2000" b="1" dirty="0">
                <a:solidFill>
                  <a:srgbClr val="C00000"/>
                </a:solidFill>
              </a:rPr>
              <a:t>1 out of 9 litigated merger cases </a:t>
            </a:r>
            <a:r>
              <a:rPr lang="en-US" sz="2000" b="1" dirty="0"/>
              <a:t>during the Trump Administration. </a:t>
            </a:r>
            <a:endParaRPr lang="en-US" sz="2000" b="1" dirty="0">
              <a:solidFill>
                <a:srgbClr val="0070C0"/>
              </a:solidFill>
            </a:endParaRPr>
          </a:p>
        </p:txBody>
      </p:sp>
      <p:sp>
        <p:nvSpPr>
          <p:cNvPr id="8" name="TextBox 7">
            <a:extLst>
              <a:ext uri="{FF2B5EF4-FFF2-40B4-BE49-F238E27FC236}">
                <a16:creationId xmlns:a16="http://schemas.microsoft.com/office/drawing/2014/main" id="{80418D78-88CF-4D36-A069-2817E8DB04F5}"/>
              </a:ext>
            </a:extLst>
          </p:cNvPr>
          <p:cNvSpPr txBox="1"/>
          <p:nvPr/>
        </p:nvSpPr>
        <p:spPr>
          <a:xfrm>
            <a:off x="9174597" y="4335961"/>
            <a:ext cx="2523625" cy="1323439"/>
          </a:xfrm>
          <a:prstGeom prst="rect">
            <a:avLst/>
          </a:prstGeom>
          <a:noFill/>
        </p:spPr>
        <p:txBody>
          <a:bodyPr wrap="square" rtlCol="0">
            <a:spAutoFit/>
          </a:bodyPr>
          <a:lstStyle/>
          <a:p>
            <a:r>
              <a:rPr lang="en-US" sz="2000" b="1" dirty="0"/>
              <a:t>2019 data on wins is not yet reported. The government </a:t>
            </a:r>
            <a:r>
              <a:rPr lang="en-US" sz="2000" b="1" dirty="0">
                <a:solidFill>
                  <a:srgbClr val="C00000"/>
                </a:solidFill>
              </a:rPr>
              <a:t>has lost 2 cases</a:t>
            </a:r>
            <a:r>
              <a:rPr lang="en-US" sz="2000" b="1" dirty="0"/>
              <a:t>.  </a:t>
            </a:r>
          </a:p>
        </p:txBody>
      </p:sp>
    </p:spTree>
    <p:extLst>
      <p:ext uri="{BB962C8B-B14F-4D97-AF65-F5344CB8AC3E}">
        <p14:creationId xmlns:p14="http://schemas.microsoft.com/office/powerpoint/2010/main" val="36206138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62502-AB46-41C4-BAB8-D8619BBC857C}"/>
              </a:ext>
            </a:extLst>
          </p:cNvPr>
          <p:cNvSpPr>
            <a:spLocks noGrp="1"/>
          </p:cNvSpPr>
          <p:nvPr>
            <p:ph type="title"/>
          </p:nvPr>
        </p:nvSpPr>
        <p:spPr>
          <a:xfrm>
            <a:off x="838200" y="327418"/>
            <a:ext cx="10515600" cy="1325563"/>
          </a:xfrm>
        </p:spPr>
        <p:txBody>
          <a:bodyPr>
            <a:normAutofit/>
          </a:bodyPr>
          <a:lstStyle/>
          <a:p>
            <a:r>
              <a:rPr lang="en-US" dirty="0"/>
              <a:t>Agency Budgets Being Squeezed, Relative to Mergers</a:t>
            </a:r>
          </a:p>
        </p:txBody>
      </p:sp>
      <p:sp>
        <p:nvSpPr>
          <p:cNvPr id="7" name="Text Box 2">
            <a:extLst>
              <a:ext uri="{FF2B5EF4-FFF2-40B4-BE49-F238E27FC236}">
                <a16:creationId xmlns:a16="http://schemas.microsoft.com/office/drawing/2014/main" id="{BA118844-5792-459A-97A8-2F3882D4DE29}"/>
              </a:ext>
            </a:extLst>
          </p:cNvPr>
          <p:cNvSpPr txBox="1">
            <a:spLocks noGrp="1" noChangeArrowheads="1"/>
          </p:cNvSpPr>
          <p:nvPr>
            <p:ph idx="1"/>
          </p:nvPr>
        </p:nvSpPr>
        <p:spPr bwMode="auto">
          <a:xfrm>
            <a:off x="1074654" y="2767650"/>
            <a:ext cx="8597245" cy="3811604"/>
          </a:xfrm>
          <a:prstGeom prst="rect">
            <a:avLst/>
          </a:prstGeom>
          <a:solidFill>
            <a:srgbClr val="FFFFFF"/>
          </a:solidFill>
          <a:ln w="38100">
            <a:solidFill>
              <a:schemeClr val="tx1"/>
            </a:solidFill>
            <a:miter lim="800000"/>
            <a:headEnd/>
            <a:tailEnd/>
          </a:ln>
        </p:spPr>
        <p:txBody>
          <a:bodyPr rot="0" vert="horz" wrap="square" lIns="91440" tIns="45720" rIns="91440" bIns="45720" anchor="t" anchorCtr="0">
            <a:noAutofit/>
          </a:bodyPr>
          <a:lstStyle/>
          <a:p>
            <a:pPr marL="0" marR="0" indent="0" algn="ctr">
              <a:lnSpc>
                <a:spcPct val="107000"/>
              </a:lnSpc>
              <a:spcBef>
                <a:spcPts val="0"/>
              </a:spcBef>
              <a:spcAft>
                <a:spcPts val="800"/>
              </a:spcAft>
              <a:buNone/>
            </a:pPr>
            <a:b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Agencies’ Budget Shortfalls (2010-2018)</a:t>
            </a:r>
            <a:b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Budget-to-Merger Indices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Year	 2010     2011     2012     2013     2014     2015     2016    2017     2018</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000" b="1" dirty="0" err="1">
                <a:effectLst/>
                <a:latin typeface="Arial" panose="020B0604020202020204" pitchFamily="34" charset="0"/>
                <a:ea typeface="Times New Roman" panose="02020603050405020304" pitchFamily="18" charset="0"/>
                <a:cs typeface="Times New Roman" panose="02020603050405020304" pitchFamily="18" charset="0"/>
              </a:rPr>
              <a:t>BRMI</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000" dirty="0">
                <a:effectLst/>
                <a:latin typeface="Arial" panose="020B0604020202020204" pitchFamily="34" charset="0"/>
                <a:ea typeface="Times New Roman" panose="02020603050405020304" pitchFamily="18" charset="0"/>
                <a:cs typeface="Times New Roman" panose="02020603050405020304" pitchFamily="18" charset="0"/>
              </a:rPr>
              <a:t>126     </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100</a:t>
            </a:r>
            <a:r>
              <a:rPr lang="en-US" sz="1000" dirty="0">
                <a:effectLst/>
                <a:latin typeface="Arial" panose="020B0604020202020204" pitchFamily="34" charset="0"/>
                <a:ea typeface="Times New Roman" panose="02020603050405020304" pitchFamily="18" charset="0"/>
                <a:cs typeface="Times New Roman" panose="02020603050405020304" pitchFamily="18" charset="0"/>
              </a:rPr>
              <a:t>	     105       110        88        81         83        75         72</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000" b="1" dirty="0" err="1">
                <a:effectLst/>
                <a:latin typeface="Arial" panose="020B0604020202020204" pitchFamily="34" charset="0"/>
                <a:ea typeface="Times New Roman" panose="02020603050405020304" pitchFamily="18" charset="0"/>
                <a:cs typeface="Times New Roman" panose="02020603050405020304" pitchFamily="18" charset="0"/>
              </a:rPr>
              <a:t>BMVI</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000" dirty="0">
                <a:effectLst/>
                <a:latin typeface="Arial" panose="020B0604020202020204" pitchFamily="34" charset="0"/>
                <a:ea typeface="Times New Roman" panose="02020603050405020304" pitchFamily="18" charset="0"/>
                <a:cs typeface="Times New Roman" panose="02020603050405020304" pitchFamily="18" charset="0"/>
              </a:rPr>
              <a:t> 127     </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100</a:t>
            </a:r>
            <a:r>
              <a:rPr lang="en-US" sz="1000" dirty="0">
                <a:effectLst/>
                <a:latin typeface="Arial" panose="020B0604020202020204" pitchFamily="34" charset="0"/>
                <a:ea typeface="Times New Roman" panose="02020603050405020304" pitchFamily="18" charset="0"/>
                <a:cs typeface="Times New Roman" panose="02020603050405020304" pitchFamily="18" charset="0"/>
              </a:rPr>
              <a:t>        130       103        58        52         73        75         67</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07000"/>
              </a:lnSpc>
              <a:spcBef>
                <a:spcPts val="0"/>
              </a:spcBef>
              <a:spcAft>
                <a:spcPts val="800"/>
              </a:spcAft>
              <a:buNone/>
            </a:pP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000" b="1" dirty="0" err="1">
                <a:effectLst/>
                <a:latin typeface="Arial" panose="020B0604020202020204" pitchFamily="34" charset="0"/>
                <a:ea typeface="Times New Roman" panose="02020603050405020304" pitchFamily="18" charset="0"/>
                <a:cs typeface="Times New Roman" panose="02020603050405020304" pitchFamily="18" charset="0"/>
              </a:rPr>
              <a:t>BRMI</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 Indexed Ratio of Enforcement Budgets to Adjusted Number of Mergers Reported (2011 Index = 100)</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07000"/>
              </a:lnSpc>
              <a:spcBef>
                <a:spcPts val="0"/>
              </a:spcBef>
              <a:spcAft>
                <a:spcPts val="800"/>
              </a:spcAft>
              <a:buNone/>
            </a:pP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000" b="1" dirty="0" err="1">
                <a:effectLst/>
                <a:latin typeface="Arial" panose="020B0604020202020204" pitchFamily="34" charset="0"/>
                <a:ea typeface="Times New Roman" panose="02020603050405020304" pitchFamily="18" charset="0"/>
                <a:cs typeface="Times New Roman" panose="02020603050405020304" pitchFamily="18" charset="0"/>
              </a:rPr>
              <a:t>BMVI</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 = Indexed Ratio of Enforcement Budgets to Total Value of US M&amp;A Transactions (2011 Index = 100)</a:t>
            </a:r>
          </a:p>
          <a:p>
            <a:pPr marL="457200" marR="0" indent="-457200">
              <a:lnSpc>
                <a:spcPct val="107000"/>
              </a:lnSpc>
              <a:spcBef>
                <a:spcPts val="0"/>
              </a:spcBef>
              <a:spcAft>
                <a:spcPts val="800"/>
              </a:spcAft>
            </a:pPr>
            <a:endParaRPr lang="en-US" sz="1000" b="1" dirty="0">
              <a:latin typeface="Arial" panose="020B0604020202020204" pitchFamily="34"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000" b="1" dirty="0">
                <a:latin typeface="Arial" panose="020B0604020202020204" pitchFamily="34" charset="0"/>
                <a:ea typeface="Times New Roman" panose="02020603050405020304" pitchFamily="18" charset="0"/>
                <a:cs typeface="Times New Roman" panose="02020603050405020304" pitchFamily="18" charset="0"/>
              </a:rPr>
              <a:t>         		</a:t>
            </a:r>
            <a:r>
              <a:rPr lang="en-US" sz="1000" b="1" dirty="0">
                <a:effectLst/>
                <a:latin typeface="Arial" panose="020B0604020202020204" pitchFamily="34" charset="0"/>
                <a:ea typeface="Times New Roman" panose="02020603050405020304" pitchFamily="18" charset="0"/>
                <a:cs typeface="Times New Roman" panose="02020603050405020304" pitchFamily="18" charset="0"/>
              </a:rPr>
              <a:t>Note: Budget number if FTC Bureaus of Competition and Consumer Protection plus DOJ Antitrus</a:t>
            </a:r>
            <a:r>
              <a:rPr lang="en-US" sz="1000" b="1" dirty="0">
                <a:latin typeface="Arial" panose="020B0604020202020204" pitchFamily="34" charset="0"/>
                <a:ea typeface="Times New Roman" panose="02020603050405020304" pitchFamily="18" charset="0"/>
                <a:cs typeface="Times New Roman" panose="02020603050405020304" pitchFamily="18" charset="0"/>
              </a:rPr>
              <a:t>t Division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64A62579-43F1-45F8-9DD0-1F84E667682F}"/>
              </a:ext>
            </a:extLst>
          </p:cNvPr>
          <p:cNvSpPr txBox="1"/>
          <p:nvPr/>
        </p:nvSpPr>
        <p:spPr>
          <a:xfrm>
            <a:off x="452486" y="1567543"/>
            <a:ext cx="9634194"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t>Since 2013, budgets have not kept up with the rise in the number and value of mergers</a:t>
            </a:r>
            <a:br>
              <a:rPr lang="en-US" sz="2000" dirty="0"/>
            </a:br>
            <a:endParaRPr lang="en-US" sz="2000" dirty="0"/>
          </a:p>
          <a:p>
            <a:pPr marL="285750" indent="-285750">
              <a:buFont typeface="Arial" panose="020B0604020202020204" pitchFamily="34" charset="0"/>
              <a:buChar char="•"/>
            </a:pPr>
            <a:r>
              <a:rPr lang="en-US" sz="2000" dirty="0"/>
              <a:t>Data suggests that agencies likely face budget constraints in enforcement</a:t>
            </a:r>
          </a:p>
        </p:txBody>
      </p:sp>
    </p:spTree>
    <p:extLst>
      <p:ext uri="{BB962C8B-B14F-4D97-AF65-F5344CB8AC3E}">
        <p14:creationId xmlns:p14="http://schemas.microsoft.com/office/powerpoint/2010/main" val="1508591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498E4-CC30-4998-B37B-3ECB814A4E02}"/>
              </a:ext>
            </a:extLst>
          </p:cNvPr>
          <p:cNvSpPr>
            <a:spLocks noGrp="1"/>
          </p:cNvSpPr>
          <p:nvPr>
            <p:ph type="title"/>
          </p:nvPr>
        </p:nvSpPr>
        <p:spPr/>
        <p:txBody>
          <a:bodyPr/>
          <a:lstStyle/>
          <a:p>
            <a:r>
              <a:rPr lang="en-US" dirty="0"/>
              <a:t>Data Suggests Agency “Triage” From Budget Constraints </a:t>
            </a:r>
          </a:p>
        </p:txBody>
      </p:sp>
      <p:sp>
        <p:nvSpPr>
          <p:cNvPr id="4" name="Text Box 2">
            <a:extLst>
              <a:ext uri="{FF2B5EF4-FFF2-40B4-BE49-F238E27FC236}">
                <a16:creationId xmlns:a16="http://schemas.microsoft.com/office/drawing/2014/main" id="{471AD1DB-DB42-4D0A-B611-956269F8DB74}"/>
              </a:ext>
            </a:extLst>
          </p:cNvPr>
          <p:cNvSpPr txBox="1">
            <a:spLocks noGrp="1" noChangeArrowheads="1"/>
          </p:cNvSpPr>
          <p:nvPr>
            <p:ph idx="1"/>
          </p:nvPr>
        </p:nvSpPr>
        <p:spPr bwMode="auto">
          <a:xfrm>
            <a:off x="593103" y="4046735"/>
            <a:ext cx="10515600" cy="2708668"/>
          </a:xfrm>
          <a:prstGeom prst="rect">
            <a:avLst/>
          </a:prstGeom>
          <a:solidFill>
            <a:srgbClr val="FFFFFF"/>
          </a:solidFill>
          <a:ln w="38100">
            <a:solidFill>
              <a:schemeClr val="tx1"/>
            </a:solidFill>
            <a:miter lim="800000"/>
            <a:headEnd/>
            <a:tailEnd/>
          </a:ln>
        </p:spPr>
        <p:txBody>
          <a:bodyPr rot="0" vert="horz" wrap="square" lIns="91440" tIns="45720" rIns="91440" bIns="45720" anchor="t" anchorCtr="0">
            <a:noAutofit/>
          </a:bodyPr>
          <a:lstStyle/>
          <a:p>
            <a:pPr marL="0" marR="0" indent="0" algn="ctr">
              <a:lnSpc>
                <a:spcPct val="107000"/>
              </a:lnSpc>
              <a:spcBef>
                <a:spcPts val="0"/>
              </a:spcBef>
              <a:spcAft>
                <a:spcPts val="800"/>
              </a:spcAft>
              <a:buNone/>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Second Requests vs. Number of Transactions </a:t>
            </a:r>
            <a:b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For Which Second Requests Were Possible (2010-2018)</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Year	2010    2011     2012     2013     2014     2015     2016    2017     2018</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No. of Transactions*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1,128   1,414    1,400    1,286    1,618    1,754     1772   1,992    2,028</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Second Requests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42</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55         49          47        51         47          54        51           45</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Challenged Transactions**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33       35	 43          30        32         42          46        39	         38</a:t>
            </a:r>
            <a:br>
              <a:rPr lang="en-US" sz="1050" dirty="0">
                <a:effectLst/>
                <a:latin typeface="Arial" panose="020B0604020202020204" pitchFamily="34" charset="0"/>
                <a:ea typeface="Times New Roman" panose="02020603050405020304" pitchFamily="18" charset="0"/>
                <a:cs typeface="Times New Roman" panose="02020603050405020304" pitchFamily="18" charset="0"/>
              </a:rPr>
            </a:br>
            <a:br>
              <a:rPr lang="en-US" sz="1050" dirty="0">
                <a:effectLst/>
                <a:latin typeface="Arial" panose="020B0604020202020204" pitchFamily="34" charset="0"/>
                <a:ea typeface="Times New Roman" panose="02020603050405020304" pitchFamily="18" charset="0"/>
                <a:cs typeface="Times New Roman" panose="02020603050405020304" pitchFamily="18" charset="0"/>
              </a:rPr>
            </a:br>
            <a:r>
              <a:rPr lang="en-US" sz="1050" dirty="0">
                <a:effectLst/>
                <a:latin typeface="Arial" panose="020B0604020202020204" pitchFamily="34" charset="0"/>
                <a:ea typeface="Times New Roman" panose="02020603050405020304" pitchFamily="18" charset="0"/>
                <a:cs typeface="Times New Roman" panose="02020603050405020304" pitchFamily="18" charset="0"/>
              </a:rPr>
              <a:t>*adjusted transactions in which a second request could have been issued</a:t>
            </a:r>
            <a:br>
              <a:rPr lang="en-US" sz="1050" dirty="0">
                <a:effectLst/>
                <a:latin typeface="Arial" panose="020B0604020202020204" pitchFamily="34" charset="0"/>
                <a:ea typeface="Times New Roman" panose="02020603050405020304" pitchFamily="18" charset="0"/>
                <a:cs typeface="Times New Roman" panose="02020603050405020304" pitchFamily="18" charset="0"/>
              </a:rPr>
            </a:br>
            <a:r>
              <a:rPr lang="en-US" sz="1050" dirty="0">
                <a:effectLst/>
                <a:latin typeface="Arial" panose="020B0604020202020204" pitchFamily="34" charset="0"/>
                <a:ea typeface="Times New Roman" panose="02020603050405020304" pitchFamily="18" charset="0"/>
                <a:cs typeface="Times New Roman" panose="02020603050405020304" pitchFamily="18" charset="0"/>
              </a:rPr>
              <a:t>**includes only challenges of unconsummated mergers; challenges are listed in the year of the second request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B9639730-9CD0-48F2-9EF6-C9BDE3210016}"/>
              </a:ext>
            </a:extLst>
          </p:cNvPr>
          <p:cNvSpPr txBox="1"/>
          <p:nvPr/>
        </p:nvSpPr>
        <p:spPr>
          <a:xfrm>
            <a:off x="838199" y="1934102"/>
            <a:ext cx="10515599" cy="1908215"/>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number of reported transactions varies much more than the number of Second Requests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Almost all Second Requests lead to Challenges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Implication – Likely underenforcement over time as budgets are squeezed </a:t>
            </a:r>
          </a:p>
          <a:p>
            <a:endParaRPr lang="en-US" dirty="0"/>
          </a:p>
        </p:txBody>
      </p:sp>
    </p:spTree>
    <p:extLst>
      <p:ext uri="{BB962C8B-B14F-4D97-AF65-F5344CB8AC3E}">
        <p14:creationId xmlns:p14="http://schemas.microsoft.com/office/powerpoint/2010/main" val="420415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AC970-C363-4556-8DFF-226324422459}"/>
              </a:ext>
            </a:extLst>
          </p:cNvPr>
          <p:cNvSpPr>
            <a:spLocks noGrp="1"/>
          </p:cNvSpPr>
          <p:nvPr>
            <p:ph type="title"/>
          </p:nvPr>
        </p:nvSpPr>
        <p:spPr>
          <a:xfrm>
            <a:off x="737582" y="993301"/>
            <a:ext cx="10515600" cy="2852737"/>
          </a:xfrm>
        </p:spPr>
        <p:txBody>
          <a:bodyPr/>
          <a:lstStyle/>
          <a:p>
            <a:pPr algn="ctr"/>
            <a:r>
              <a:rPr lang="en-US" dirty="0"/>
              <a:t> Current Merger Enforcement Process</a:t>
            </a:r>
            <a:br>
              <a:rPr lang="en-US" dirty="0"/>
            </a:br>
            <a:r>
              <a:rPr lang="en-US" dirty="0"/>
              <a:t>Under HSR + HMGs</a:t>
            </a:r>
          </a:p>
        </p:txBody>
      </p:sp>
      <p:sp>
        <p:nvSpPr>
          <p:cNvPr id="3" name="Text Placeholder 2">
            <a:extLst>
              <a:ext uri="{FF2B5EF4-FFF2-40B4-BE49-F238E27FC236}">
                <a16:creationId xmlns:a16="http://schemas.microsoft.com/office/drawing/2014/main" id="{4778EE3D-3311-4E10-81A4-015E20712BA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BB6F208-7B37-4B2F-B4DA-99352299AFF2}"/>
              </a:ext>
            </a:extLst>
          </p:cNvPr>
          <p:cNvSpPr>
            <a:spLocks noGrp="1"/>
          </p:cNvSpPr>
          <p:nvPr>
            <p:ph type="sldNum" sz="quarter" idx="12"/>
          </p:nvPr>
        </p:nvSpPr>
        <p:spPr/>
        <p:txBody>
          <a:bodyPr/>
          <a:lstStyle/>
          <a:p>
            <a:fld id="{A3FA0A93-60EE-4E9D-852F-604094E61050}" type="slidenum">
              <a:rPr lang="en-US" smtClean="0"/>
              <a:t>5</a:t>
            </a:fld>
            <a:endParaRPr lang="en-US"/>
          </a:p>
        </p:txBody>
      </p:sp>
    </p:spTree>
    <p:extLst>
      <p:ext uri="{BB962C8B-B14F-4D97-AF65-F5344CB8AC3E}">
        <p14:creationId xmlns:p14="http://schemas.microsoft.com/office/powerpoint/2010/main" val="1081517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C11FB-6152-4DA4-80B8-649031B6DEAC}"/>
              </a:ext>
            </a:extLst>
          </p:cNvPr>
          <p:cNvSpPr>
            <a:spLocks noGrp="1"/>
          </p:cNvSpPr>
          <p:nvPr>
            <p:ph type="title"/>
          </p:nvPr>
        </p:nvSpPr>
        <p:spPr>
          <a:xfrm>
            <a:off x="665480" y="136526"/>
            <a:ext cx="9697720" cy="1111250"/>
          </a:xfrm>
        </p:spPr>
        <p:txBody>
          <a:bodyPr>
            <a:normAutofit/>
          </a:bodyPr>
          <a:lstStyle/>
          <a:p>
            <a:r>
              <a:rPr lang="en-US" sz="3600" dirty="0"/>
              <a:t>2018 (FY) Merger Investigations  &amp; Outcomes:</a:t>
            </a:r>
            <a:br>
              <a:rPr lang="en-US" sz="3600" dirty="0"/>
            </a:br>
            <a:r>
              <a:rPr lang="en-US" sz="3600" dirty="0"/>
              <a:t> </a:t>
            </a:r>
          </a:p>
        </p:txBody>
      </p:sp>
      <p:sp>
        <p:nvSpPr>
          <p:cNvPr id="3" name="Content Placeholder 2">
            <a:extLst>
              <a:ext uri="{FF2B5EF4-FFF2-40B4-BE49-F238E27FC236}">
                <a16:creationId xmlns:a16="http://schemas.microsoft.com/office/drawing/2014/main" id="{0BD5EC0C-1E80-4087-8C36-CE54C93BE1EA}"/>
              </a:ext>
            </a:extLst>
          </p:cNvPr>
          <p:cNvSpPr>
            <a:spLocks noGrp="1"/>
          </p:cNvSpPr>
          <p:nvPr>
            <p:ph idx="1"/>
          </p:nvPr>
        </p:nvSpPr>
        <p:spPr>
          <a:xfrm>
            <a:off x="665480" y="1435416"/>
            <a:ext cx="10201275" cy="4968875"/>
          </a:xfrm>
        </p:spPr>
        <p:txBody>
          <a:bodyPr>
            <a:normAutofit/>
          </a:bodyPr>
          <a:lstStyle/>
          <a:p>
            <a:r>
              <a:rPr lang="en-US" sz="2000" b="1" dirty="0"/>
              <a:t>Total Filings: </a:t>
            </a:r>
            <a:r>
              <a:rPr lang="en-US" sz="2000" b="1" dirty="0">
                <a:highlight>
                  <a:srgbClr val="FFFF00"/>
                </a:highlight>
              </a:rPr>
              <a:t>2028</a:t>
            </a:r>
          </a:p>
          <a:p>
            <a:r>
              <a:rPr lang="en-US" sz="2000" b="1" dirty="0"/>
              <a:t>Second Requests (“2R”)</a:t>
            </a:r>
            <a:r>
              <a:rPr lang="en-US" sz="2000" dirty="0"/>
              <a:t>: </a:t>
            </a:r>
            <a:r>
              <a:rPr lang="en-US" sz="2000" b="1" dirty="0">
                <a:highlight>
                  <a:srgbClr val="FFFF00"/>
                </a:highlight>
              </a:rPr>
              <a:t>45</a:t>
            </a:r>
            <a:r>
              <a:rPr lang="en-US" sz="2000" b="1" dirty="0"/>
              <a:t>   (~2%)</a:t>
            </a:r>
          </a:p>
          <a:p>
            <a:r>
              <a:rPr lang="en-US" sz="2000" b="1" dirty="0"/>
              <a:t>Cleared as is:</a:t>
            </a:r>
            <a:r>
              <a:rPr lang="en-US" sz="2000" dirty="0"/>
              <a:t> </a:t>
            </a:r>
            <a:r>
              <a:rPr lang="en-US" sz="2000" b="1" dirty="0">
                <a:highlight>
                  <a:srgbClr val="FFFF00"/>
                </a:highlight>
              </a:rPr>
              <a:t>8 out of 45</a:t>
            </a:r>
            <a:r>
              <a:rPr lang="en-US" sz="2000" b="1" dirty="0"/>
              <a:t> </a:t>
            </a:r>
            <a:r>
              <a:rPr lang="en-US" sz="2400" b="1" i="1" dirty="0">
                <a:solidFill>
                  <a:srgbClr val="C00000"/>
                </a:solidFill>
              </a:rPr>
              <a:t>-- Very few 2R deals are cleared as is</a:t>
            </a:r>
            <a:endParaRPr lang="en-US" sz="2000" b="1" i="1" dirty="0">
              <a:solidFill>
                <a:srgbClr val="C00000"/>
              </a:solidFill>
            </a:endParaRPr>
          </a:p>
          <a:p>
            <a:r>
              <a:rPr lang="en-US" sz="2000" b="1" dirty="0"/>
              <a:t>Challenged (Complaints</a:t>
            </a:r>
            <a:r>
              <a:rPr lang="en-US" sz="2000" dirty="0"/>
              <a:t>): </a:t>
            </a:r>
            <a:r>
              <a:rPr lang="en-US" sz="2000" b="1" dirty="0">
                <a:highlight>
                  <a:srgbClr val="FFFF00"/>
                </a:highlight>
              </a:rPr>
              <a:t>39</a:t>
            </a:r>
            <a:r>
              <a:rPr lang="en-US" sz="2000" dirty="0">
                <a:highlight>
                  <a:srgbClr val="FFFF00"/>
                </a:highlight>
              </a:rPr>
              <a:t>; </a:t>
            </a:r>
            <a:r>
              <a:rPr lang="en-US" sz="2000" dirty="0" err="1"/>
              <a:t>HSR</a:t>
            </a:r>
            <a:r>
              <a:rPr lang="en-US" sz="2000" dirty="0"/>
              <a:t> Pre-Merger =</a:t>
            </a:r>
            <a:r>
              <a:rPr lang="en-US" sz="2000" b="1" dirty="0">
                <a:highlight>
                  <a:srgbClr val="FFFF00"/>
                </a:highlight>
              </a:rPr>
              <a:t>37 out of 45</a:t>
            </a:r>
            <a:r>
              <a:rPr lang="en-US" sz="2000" dirty="0"/>
              <a:t>;  Consummated Mergers =</a:t>
            </a:r>
            <a:r>
              <a:rPr lang="en-US" sz="2000" b="1" dirty="0">
                <a:highlight>
                  <a:srgbClr val="FFFF00"/>
                </a:highlight>
              </a:rPr>
              <a:t>2</a:t>
            </a:r>
          </a:p>
          <a:p>
            <a:r>
              <a:rPr lang="en-US" sz="2000" b="1" dirty="0"/>
              <a:t>Simultaneous Settlements w/ Consent Decrees</a:t>
            </a:r>
            <a:r>
              <a:rPr lang="en-US" sz="2000" dirty="0"/>
              <a:t>: </a:t>
            </a:r>
            <a:r>
              <a:rPr lang="en-US" sz="2000" b="1" dirty="0">
                <a:highlight>
                  <a:srgbClr val="FFFF00"/>
                </a:highlight>
              </a:rPr>
              <a:t>20 (of the 39 challenged)</a:t>
            </a:r>
          </a:p>
          <a:p>
            <a:r>
              <a:rPr lang="en-US" sz="2000" b="1" dirty="0" err="1"/>
              <a:t>HSR</a:t>
            </a:r>
            <a:r>
              <a:rPr lang="en-US" sz="2000" b="1" dirty="0"/>
              <a:t> Pre-merger Abandoned and Restructured: </a:t>
            </a:r>
            <a:r>
              <a:rPr lang="en-US" sz="2000" b="1" dirty="0">
                <a:highlight>
                  <a:srgbClr val="FFFF00"/>
                </a:highlight>
              </a:rPr>
              <a:t>13 (of the 39 challenged)</a:t>
            </a:r>
          </a:p>
          <a:p>
            <a:r>
              <a:rPr lang="en-US" sz="2000" b="1" dirty="0"/>
              <a:t>Deals Abandoned Post-Complaint: </a:t>
            </a:r>
            <a:r>
              <a:rPr lang="en-US" sz="2000" b="1" dirty="0">
                <a:highlight>
                  <a:srgbClr val="FFFF00"/>
                </a:highlight>
              </a:rPr>
              <a:t>2</a:t>
            </a:r>
            <a:r>
              <a:rPr lang="en-US" sz="2000" b="1" dirty="0"/>
              <a:t>  </a:t>
            </a:r>
            <a:r>
              <a:rPr lang="en-US" sz="2000" b="1" i="1" dirty="0">
                <a:solidFill>
                  <a:srgbClr val="C00000"/>
                </a:solidFill>
              </a:rPr>
              <a:t>(i.e., GOV’T PREVAILS)</a:t>
            </a:r>
          </a:p>
          <a:p>
            <a:pPr marL="0" indent="0">
              <a:buNone/>
            </a:pPr>
            <a:r>
              <a:rPr lang="en-US" sz="2000" b="1" i="1" u="sng" dirty="0">
                <a:solidFill>
                  <a:srgbClr val="C00000"/>
                </a:solidFill>
              </a:rPr>
              <a:t>Litigated Cases</a:t>
            </a:r>
          </a:p>
          <a:p>
            <a:r>
              <a:rPr lang="en-US" sz="2000" b="1" dirty="0"/>
              <a:t>Hearings in Federal Court: </a:t>
            </a:r>
            <a:r>
              <a:rPr lang="en-US" sz="2000" b="1" dirty="0">
                <a:highlight>
                  <a:srgbClr val="FFFF00"/>
                </a:highlight>
              </a:rPr>
              <a:t>3 </a:t>
            </a:r>
          </a:p>
          <a:p>
            <a:r>
              <a:rPr lang="en-US" sz="2000" b="1" dirty="0"/>
              <a:t>Outcomes: </a:t>
            </a:r>
            <a:r>
              <a:rPr lang="en-US" sz="2000" b="1" i="1" dirty="0">
                <a:highlight>
                  <a:srgbClr val="FFFF00"/>
                </a:highlight>
              </a:rPr>
              <a:t>GOV’T WINS 2; LOSES 1. </a:t>
            </a:r>
          </a:p>
          <a:p>
            <a:r>
              <a:rPr lang="en-US" sz="2000" b="1" dirty="0"/>
              <a:t>Plus -- FTC ALJ Proceeding in Consummated Mergers): </a:t>
            </a:r>
            <a:r>
              <a:rPr lang="en-US" sz="2000" b="1" dirty="0">
                <a:highlight>
                  <a:srgbClr val="FFFF00"/>
                </a:highlight>
              </a:rPr>
              <a:t>1  </a:t>
            </a:r>
            <a:r>
              <a:rPr lang="en-US" sz="2000" b="1" i="1" dirty="0">
                <a:solidFill>
                  <a:srgbClr val="C00000"/>
                </a:solidFill>
                <a:highlight>
                  <a:srgbClr val="FFFF00"/>
                </a:highlight>
              </a:rPr>
              <a:t>AND GOV’T WINS </a:t>
            </a:r>
          </a:p>
          <a:p>
            <a:pPr marL="0" indent="0">
              <a:buNone/>
            </a:pPr>
            <a:endParaRPr lang="en-US" sz="2000" dirty="0"/>
          </a:p>
          <a:p>
            <a:pPr marL="0" indent="0">
              <a:buNone/>
            </a:pPr>
            <a:endParaRPr lang="en-US" sz="2000" dirty="0"/>
          </a:p>
        </p:txBody>
      </p:sp>
      <p:sp>
        <p:nvSpPr>
          <p:cNvPr id="4" name="Slide Number Placeholder 3">
            <a:extLst>
              <a:ext uri="{FF2B5EF4-FFF2-40B4-BE49-F238E27FC236}">
                <a16:creationId xmlns:a16="http://schemas.microsoft.com/office/drawing/2014/main" id="{3FE9BF99-E4C5-436A-A361-1E7C182ACECF}"/>
              </a:ext>
            </a:extLst>
          </p:cNvPr>
          <p:cNvSpPr>
            <a:spLocks noGrp="1"/>
          </p:cNvSpPr>
          <p:nvPr>
            <p:ph type="sldNum" sz="quarter" idx="12"/>
          </p:nvPr>
        </p:nvSpPr>
        <p:spPr/>
        <p:txBody>
          <a:bodyPr/>
          <a:lstStyle/>
          <a:p>
            <a:fld id="{A3FA0A93-60EE-4E9D-852F-604094E61050}" type="slidenum">
              <a:rPr lang="en-US" smtClean="0"/>
              <a:t>6</a:t>
            </a:fld>
            <a:endParaRPr lang="en-US"/>
          </a:p>
        </p:txBody>
      </p:sp>
      <p:sp>
        <p:nvSpPr>
          <p:cNvPr id="7" name="TextBox 6">
            <a:extLst>
              <a:ext uri="{FF2B5EF4-FFF2-40B4-BE49-F238E27FC236}">
                <a16:creationId xmlns:a16="http://schemas.microsoft.com/office/drawing/2014/main" id="{1E0CB6D4-5D19-4703-8B33-17A4B3ED9D81}"/>
              </a:ext>
            </a:extLst>
          </p:cNvPr>
          <p:cNvSpPr txBox="1"/>
          <p:nvPr/>
        </p:nvSpPr>
        <p:spPr>
          <a:xfrm>
            <a:off x="9653047" y="3277911"/>
            <a:ext cx="2413262" cy="2862322"/>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Completed deals are not immune from attack. </a:t>
            </a:r>
            <a:br>
              <a:rPr lang="en-US" b="1" dirty="0">
                <a:solidFill>
                  <a:srgbClr val="0070C0"/>
                </a:solidFill>
              </a:rPr>
            </a:br>
            <a:endParaRPr lang="en-US" b="1" dirty="0">
              <a:solidFill>
                <a:srgbClr val="0070C0"/>
              </a:solidFill>
            </a:endParaRPr>
          </a:p>
          <a:p>
            <a:r>
              <a:rPr lang="en-US" b="1" dirty="0">
                <a:solidFill>
                  <a:srgbClr val="0070C0"/>
                </a:solidFill>
              </a:rPr>
              <a:t>FTC </a:t>
            </a:r>
            <a:r>
              <a:rPr lang="en-US" b="1" i="1" dirty="0">
                <a:solidFill>
                  <a:srgbClr val="0070C0"/>
                </a:solidFill>
              </a:rPr>
              <a:t>(not DOJ) </a:t>
            </a:r>
            <a:r>
              <a:rPr lang="en-US" b="1" dirty="0">
                <a:solidFill>
                  <a:srgbClr val="0070C0"/>
                </a:solidFill>
              </a:rPr>
              <a:t>is now sending “warning letters” to firms who do not get 2Rs that they are closing at their own risk</a:t>
            </a:r>
          </a:p>
        </p:txBody>
      </p:sp>
      <p:cxnSp>
        <p:nvCxnSpPr>
          <p:cNvPr id="9" name="Straight Arrow Connector 8">
            <a:extLst>
              <a:ext uri="{FF2B5EF4-FFF2-40B4-BE49-F238E27FC236}">
                <a16:creationId xmlns:a16="http://schemas.microsoft.com/office/drawing/2014/main" id="{DAA69C16-28A6-41F7-BD41-AA108C8080CE}"/>
              </a:ext>
            </a:extLst>
          </p:cNvPr>
          <p:cNvCxnSpPr>
            <a:cxnSpLocks/>
          </p:cNvCxnSpPr>
          <p:nvPr/>
        </p:nvCxnSpPr>
        <p:spPr>
          <a:xfrm flipH="1" flipV="1">
            <a:off x="10363200" y="2874224"/>
            <a:ext cx="567708" cy="33872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5D7DC4BD-30E1-447A-A9B2-5F18063E3917}"/>
              </a:ext>
            </a:extLst>
          </p:cNvPr>
          <p:cNvSpPr txBox="1"/>
          <p:nvPr/>
        </p:nvSpPr>
        <p:spPr>
          <a:xfrm>
            <a:off x="4846949" y="786111"/>
            <a:ext cx="2289142" cy="923330"/>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2021 YTD = 3600, highest since late 1990s</a:t>
            </a:r>
          </a:p>
        </p:txBody>
      </p:sp>
      <p:cxnSp>
        <p:nvCxnSpPr>
          <p:cNvPr id="10" name="Straight Arrow Connector 9">
            <a:extLst>
              <a:ext uri="{FF2B5EF4-FFF2-40B4-BE49-F238E27FC236}">
                <a16:creationId xmlns:a16="http://schemas.microsoft.com/office/drawing/2014/main" id="{47969AF1-1D7D-454E-98FA-AFC68718F16B}"/>
              </a:ext>
            </a:extLst>
          </p:cNvPr>
          <p:cNvCxnSpPr>
            <a:cxnSpLocks/>
          </p:cNvCxnSpPr>
          <p:nvPr/>
        </p:nvCxnSpPr>
        <p:spPr>
          <a:xfrm flipH="1">
            <a:off x="3063711" y="1247776"/>
            <a:ext cx="1395167" cy="38157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195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1F575-B6A4-4B55-A3EC-C273653B8CEB}"/>
              </a:ext>
            </a:extLst>
          </p:cNvPr>
          <p:cNvSpPr>
            <a:spLocks noGrp="1"/>
          </p:cNvSpPr>
          <p:nvPr>
            <p:ph type="title"/>
          </p:nvPr>
        </p:nvSpPr>
        <p:spPr>
          <a:xfrm>
            <a:off x="732983" y="357981"/>
            <a:ext cx="10515600" cy="1325563"/>
          </a:xfrm>
        </p:spPr>
        <p:txBody>
          <a:bodyPr>
            <a:normAutofit/>
          </a:bodyPr>
          <a:lstStyle/>
          <a:p>
            <a:r>
              <a:rPr lang="en-US" dirty="0"/>
              <a:t>The Government Almost Always Prevails in Court,</a:t>
            </a:r>
            <a:br>
              <a:rPr lang="en-US" dirty="0"/>
            </a:br>
            <a:r>
              <a:rPr lang="en-US" dirty="0"/>
              <a:t> if Parties Do Not Accept Consent Decrees</a:t>
            </a:r>
          </a:p>
        </p:txBody>
      </p:sp>
      <p:sp>
        <p:nvSpPr>
          <p:cNvPr id="3" name="Content Placeholder 2">
            <a:extLst>
              <a:ext uri="{FF2B5EF4-FFF2-40B4-BE49-F238E27FC236}">
                <a16:creationId xmlns:a16="http://schemas.microsoft.com/office/drawing/2014/main" id="{9FD7DF96-9F15-4C54-9F03-28F69B11D01E}"/>
              </a:ext>
            </a:extLst>
          </p:cNvPr>
          <p:cNvSpPr>
            <a:spLocks noGrp="1"/>
          </p:cNvSpPr>
          <p:nvPr>
            <p:ph idx="1"/>
          </p:nvPr>
        </p:nvSpPr>
        <p:spPr>
          <a:xfrm>
            <a:off x="838200" y="1825625"/>
            <a:ext cx="10020300" cy="4895850"/>
          </a:xfrm>
        </p:spPr>
        <p:txBody>
          <a:bodyPr>
            <a:normAutofit fontScale="92500" lnSpcReduction="10000"/>
          </a:bodyPr>
          <a:lstStyle/>
          <a:p>
            <a:pPr>
              <a:lnSpc>
                <a:spcPct val="110000"/>
              </a:lnSpc>
            </a:pPr>
            <a:r>
              <a:rPr lang="en-US" sz="2000" b="1" dirty="0"/>
              <a:t>In the Obama and Bush administrations …. </a:t>
            </a:r>
          </a:p>
          <a:p>
            <a:pPr lvl="1">
              <a:lnSpc>
                <a:spcPct val="110000"/>
              </a:lnSpc>
            </a:pPr>
            <a:r>
              <a:rPr lang="en-US" sz="1600" b="1" dirty="0">
                <a:solidFill>
                  <a:srgbClr val="C00000"/>
                </a:solidFill>
              </a:rPr>
              <a:t>Govt prevailed in 62 matters and lost in only 6</a:t>
            </a:r>
            <a:r>
              <a:rPr lang="en-US" sz="1600" dirty="0"/>
              <a:t>, including mergers abandoned or settled after complaint</a:t>
            </a:r>
          </a:p>
          <a:p>
            <a:pPr lvl="1">
              <a:lnSpc>
                <a:spcPct val="110000"/>
              </a:lnSpc>
            </a:pPr>
            <a:r>
              <a:rPr lang="en-US" sz="1600" b="1" dirty="0">
                <a:solidFill>
                  <a:srgbClr val="C00000"/>
                </a:solidFill>
              </a:rPr>
              <a:t>In cases that go to court, Govt won 2/3 </a:t>
            </a:r>
            <a:r>
              <a:rPr lang="en-US" sz="1600" dirty="0"/>
              <a:t>(i.e., won 16, lost 8 in unconsummated mergers) </a:t>
            </a:r>
          </a:p>
          <a:p>
            <a:pPr lvl="1">
              <a:lnSpc>
                <a:spcPct val="110000"/>
              </a:lnSpc>
            </a:pPr>
            <a:r>
              <a:rPr lang="en-US" sz="1600" b="1" dirty="0">
                <a:solidFill>
                  <a:srgbClr val="C00000"/>
                </a:solidFill>
              </a:rPr>
              <a:t>Among consummated deals, Govt won 8 and lost only 1 </a:t>
            </a:r>
          </a:p>
          <a:p>
            <a:pPr>
              <a:lnSpc>
                <a:spcPct val="110000"/>
              </a:lnSpc>
            </a:pPr>
            <a:r>
              <a:rPr lang="en-US" sz="2000" b="1" i="1" dirty="0"/>
              <a:t>Why such a good record?  Are they just better litigators?  </a:t>
            </a:r>
          </a:p>
          <a:p>
            <a:pPr>
              <a:lnSpc>
                <a:spcPct val="110000"/>
              </a:lnSpc>
            </a:pPr>
            <a:r>
              <a:rPr lang="en-US" sz="2000" b="1" i="1" dirty="0"/>
              <a:t>Some other possible answers</a:t>
            </a:r>
          </a:p>
          <a:p>
            <a:pPr lvl="1">
              <a:lnSpc>
                <a:spcPct val="110000"/>
              </a:lnSpc>
            </a:pPr>
            <a:r>
              <a:rPr lang="en-US" sz="1600" dirty="0"/>
              <a:t>Agency budgets have not kept up with merger activity and analytic complexity</a:t>
            </a:r>
          </a:p>
          <a:p>
            <a:pPr lvl="1">
              <a:lnSpc>
                <a:spcPct val="110000"/>
              </a:lnSpc>
            </a:pPr>
            <a:r>
              <a:rPr lang="en-US" sz="1600" dirty="0"/>
              <a:t>Budget constraints and substantial risk aversion create the need for “Triage” by agencies</a:t>
            </a:r>
          </a:p>
          <a:p>
            <a:pPr lvl="1">
              <a:lnSpc>
                <a:spcPct val="110000"/>
              </a:lnSpc>
            </a:pPr>
            <a:r>
              <a:rPr lang="en-US" sz="1600" dirty="0"/>
              <a:t>Agencies limit second requests only to the very most seemingly problematical cases --- 75-80% of second requests lead to challenges</a:t>
            </a:r>
          </a:p>
          <a:p>
            <a:pPr lvl="1">
              <a:lnSpc>
                <a:spcPct val="110000"/>
              </a:lnSpc>
            </a:pPr>
            <a:r>
              <a:rPr lang="en-US" sz="1600" b="1" dirty="0"/>
              <a:t>Agencies litigate only the most egregious cases and accept possibly weak consent decrees for the rest</a:t>
            </a:r>
          </a:p>
          <a:p>
            <a:pPr>
              <a:lnSpc>
                <a:spcPct val="110000"/>
              </a:lnSpc>
            </a:pPr>
            <a:r>
              <a:rPr lang="en-US" sz="2000" b="1" i="1" dirty="0">
                <a:solidFill>
                  <a:srgbClr val="C00000"/>
                </a:solidFill>
              </a:rPr>
              <a:t>But, with such a small chance of winning, why do the parties ever litigate?</a:t>
            </a:r>
          </a:p>
          <a:p>
            <a:pPr lvl="1">
              <a:lnSpc>
                <a:spcPct val="110000"/>
              </a:lnSpc>
            </a:pPr>
            <a:r>
              <a:rPr lang="en-US" sz="1600" dirty="0"/>
              <a:t>Big stakes  - and small downside if lose!!</a:t>
            </a:r>
          </a:p>
          <a:p>
            <a:pPr lvl="1">
              <a:lnSpc>
                <a:spcPct val="110000"/>
              </a:lnSpc>
            </a:pPr>
            <a:r>
              <a:rPr lang="en-US" sz="1600" dirty="0"/>
              <a:t>Hard ball negotiating with agency over consent decree fails</a:t>
            </a:r>
          </a:p>
          <a:p>
            <a:pPr lvl="1">
              <a:lnSpc>
                <a:spcPct val="110000"/>
              </a:lnSpc>
            </a:pPr>
            <a:r>
              <a:rPr lang="en-US" sz="1600" dirty="0"/>
              <a:t>Overly-Optimistic litigators ??</a:t>
            </a:r>
          </a:p>
          <a:p>
            <a:pPr lvl="1">
              <a:lnSpc>
                <a:spcPct val="110000"/>
              </a:lnSpc>
            </a:pPr>
            <a:endParaRPr lang="en-US" sz="1600" dirty="0"/>
          </a:p>
          <a:p>
            <a:pPr lvl="1">
              <a:lnSpc>
                <a:spcPct val="110000"/>
              </a:lnSpc>
            </a:pPr>
            <a:endParaRPr lang="en-US" sz="1600" dirty="0"/>
          </a:p>
          <a:p>
            <a:pPr>
              <a:lnSpc>
                <a:spcPct val="110000"/>
              </a:lnSpc>
            </a:pPr>
            <a:endParaRPr lang="en-US" sz="2000" dirty="0"/>
          </a:p>
        </p:txBody>
      </p:sp>
      <p:sp>
        <p:nvSpPr>
          <p:cNvPr id="4" name="Slide Number Placeholder 3">
            <a:extLst>
              <a:ext uri="{FF2B5EF4-FFF2-40B4-BE49-F238E27FC236}">
                <a16:creationId xmlns:a16="http://schemas.microsoft.com/office/drawing/2014/main" id="{5509A309-7562-4A02-86DA-649411065CEF}"/>
              </a:ext>
            </a:extLst>
          </p:cNvPr>
          <p:cNvSpPr>
            <a:spLocks noGrp="1"/>
          </p:cNvSpPr>
          <p:nvPr>
            <p:ph type="sldNum" sz="quarter" idx="12"/>
          </p:nvPr>
        </p:nvSpPr>
        <p:spPr/>
        <p:txBody>
          <a:bodyPr/>
          <a:lstStyle/>
          <a:p>
            <a:fld id="{A3FA0A93-60EE-4E9D-852F-604094E61050}" type="slidenum">
              <a:rPr lang="en-US" smtClean="0"/>
              <a:t>7</a:t>
            </a:fld>
            <a:endParaRPr lang="en-US" dirty="0"/>
          </a:p>
        </p:txBody>
      </p:sp>
      <p:sp>
        <p:nvSpPr>
          <p:cNvPr id="5" name="TextBox 4">
            <a:extLst>
              <a:ext uri="{FF2B5EF4-FFF2-40B4-BE49-F238E27FC236}">
                <a16:creationId xmlns:a16="http://schemas.microsoft.com/office/drawing/2014/main" id="{91DB8331-8E45-4507-A042-D41FF932D6C7}"/>
              </a:ext>
            </a:extLst>
          </p:cNvPr>
          <p:cNvSpPr txBox="1"/>
          <p:nvPr/>
        </p:nvSpPr>
        <p:spPr>
          <a:xfrm>
            <a:off x="9562658" y="3286125"/>
            <a:ext cx="2076892" cy="646331"/>
          </a:xfrm>
          <a:prstGeom prst="rect">
            <a:avLst/>
          </a:prstGeom>
          <a:noFill/>
          <a:ln w="38100">
            <a:solidFill>
              <a:srgbClr val="0070C0"/>
            </a:solidFill>
          </a:ln>
        </p:spPr>
        <p:txBody>
          <a:bodyPr wrap="square" rtlCol="0">
            <a:spAutoFit/>
          </a:bodyPr>
          <a:lstStyle/>
          <a:p>
            <a:r>
              <a:rPr lang="en-US" b="1" dirty="0">
                <a:solidFill>
                  <a:srgbClr val="0070C0"/>
                </a:solidFill>
              </a:rPr>
              <a:t>See next slide for evidence of Triage</a:t>
            </a:r>
          </a:p>
        </p:txBody>
      </p:sp>
      <p:cxnSp>
        <p:nvCxnSpPr>
          <p:cNvPr id="6" name="Straight Arrow Connector 5">
            <a:extLst>
              <a:ext uri="{FF2B5EF4-FFF2-40B4-BE49-F238E27FC236}">
                <a16:creationId xmlns:a16="http://schemas.microsoft.com/office/drawing/2014/main" id="{652E1287-D53E-46AD-982E-3287A199EF68}"/>
              </a:ext>
            </a:extLst>
          </p:cNvPr>
          <p:cNvCxnSpPr>
            <a:cxnSpLocks/>
          </p:cNvCxnSpPr>
          <p:nvPr/>
        </p:nvCxnSpPr>
        <p:spPr>
          <a:xfrm flipH="1">
            <a:off x="8201025" y="3648075"/>
            <a:ext cx="971551" cy="2936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FE98D51-42EC-45B1-93B0-47AA284FD39D}"/>
              </a:ext>
            </a:extLst>
          </p:cNvPr>
          <p:cNvSpPr txBox="1"/>
          <p:nvPr/>
        </p:nvSpPr>
        <p:spPr>
          <a:xfrm>
            <a:off x="9667875" y="1276109"/>
            <a:ext cx="1685925" cy="923330"/>
          </a:xfrm>
          <a:prstGeom prst="rect">
            <a:avLst/>
          </a:prstGeom>
          <a:noFill/>
          <a:ln w="38100">
            <a:solidFill>
              <a:srgbClr val="0070C0"/>
            </a:solidFill>
          </a:ln>
        </p:spPr>
        <p:txBody>
          <a:bodyPr wrap="square" rtlCol="0">
            <a:spAutoFit/>
          </a:bodyPr>
          <a:lstStyle/>
          <a:p>
            <a:r>
              <a:rPr lang="en-US" b="1" dirty="0">
                <a:solidFill>
                  <a:srgbClr val="0070C0"/>
                </a:solidFill>
              </a:rPr>
              <a:t>See Appendix for detailed evidence</a:t>
            </a:r>
          </a:p>
        </p:txBody>
      </p:sp>
      <p:cxnSp>
        <p:nvCxnSpPr>
          <p:cNvPr id="10" name="Straight Arrow Connector 9">
            <a:extLst>
              <a:ext uri="{FF2B5EF4-FFF2-40B4-BE49-F238E27FC236}">
                <a16:creationId xmlns:a16="http://schemas.microsoft.com/office/drawing/2014/main" id="{C5E4EB07-22ED-4AC3-8348-9DC0D49D29D7}"/>
              </a:ext>
            </a:extLst>
          </p:cNvPr>
          <p:cNvCxnSpPr>
            <a:cxnSpLocks/>
          </p:cNvCxnSpPr>
          <p:nvPr/>
        </p:nvCxnSpPr>
        <p:spPr>
          <a:xfrm flipH="1">
            <a:off x="8572057" y="1761048"/>
            <a:ext cx="971551" cy="2936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293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498E4-CC30-4998-B37B-3ECB814A4E02}"/>
              </a:ext>
            </a:extLst>
          </p:cNvPr>
          <p:cNvSpPr>
            <a:spLocks noGrp="1"/>
          </p:cNvSpPr>
          <p:nvPr>
            <p:ph type="title"/>
          </p:nvPr>
        </p:nvSpPr>
        <p:spPr/>
        <p:txBody>
          <a:bodyPr/>
          <a:lstStyle/>
          <a:p>
            <a:r>
              <a:rPr lang="en-US" dirty="0"/>
              <a:t>Data Suggests Agency “Triage” From Budget Constraints </a:t>
            </a:r>
          </a:p>
        </p:txBody>
      </p:sp>
      <p:sp>
        <p:nvSpPr>
          <p:cNvPr id="4" name="Text Box 2">
            <a:extLst>
              <a:ext uri="{FF2B5EF4-FFF2-40B4-BE49-F238E27FC236}">
                <a16:creationId xmlns:a16="http://schemas.microsoft.com/office/drawing/2014/main" id="{471AD1DB-DB42-4D0A-B611-956269F8DB74}"/>
              </a:ext>
            </a:extLst>
          </p:cNvPr>
          <p:cNvSpPr txBox="1">
            <a:spLocks noGrp="1" noChangeArrowheads="1"/>
          </p:cNvSpPr>
          <p:nvPr>
            <p:ph idx="1"/>
          </p:nvPr>
        </p:nvSpPr>
        <p:spPr bwMode="auto">
          <a:xfrm>
            <a:off x="593103" y="3784207"/>
            <a:ext cx="10515600" cy="2708668"/>
          </a:xfrm>
          <a:prstGeom prst="rect">
            <a:avLst/>
          </a:prstGeom>
          <a:solidFill>
            <a:srgbClr val="FFFF00"/>
          </a:solidFill>
          <a:ln w="38100">
            <a:solidFill>
              <a:schemeClr val="tx1"/>
            </a:solidFill>
            <a:miter lim="800000"/>
            <a:headEnd/>
            <a:tailEnd/>
          </a:ln>
        </p:spPr>
        <p:txBody>
          <a:bodyPr rot="0" vert="horz" wrap="square" lIns="91440" tIns="45720" rIns="91440" bIns="45720" anchor="t" anchorCtr="0">
            <a:noAutofit/>
          </a:bodyPr>
          <a:lstStyle/>
          <a:p>
            <a:pPr marL="0" marR="0" indent="0" algn="ctr">
              <a:lnSpc>
                <a:spcPct val="107000"/>
              </a:lnSpc>
              <a:spcBef>
                <a:spcPts val="0"/>
              </a:spcBef>
              <a:spcAft>
                <a:spcPts val="800"/>
              </a:spcAft>
              <a:buNone/>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Second Requests vs. Number of Transactions </a:t>
            </a:r>
            <a:b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For Which Second Requests Were Possible (2010-2018)</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Year	2010    2011     2012     2013     2014     2015     2016    2017     2018</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No. of Transactions*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1,128   1,414    1,400    1,286    1,618    1,754     1772   1,992    2,028</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Second Requests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42</a:t>
            </a: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55         49          47        51         47          54        51           45</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Challenged Transactions**	</a:t>
            </a:r>
            <a:r>
              <a:rPr lang="en-US" sz="1100" dirty="0">
                <a:effectLst/>
                <a:latin typeface="Arial" panose="020B0604020202020204" pitchFamily="34" charset="0"/>
                <a:ea typeface="Times New Roman" panose="02020603050405020304" pitchFamily="18" charset="0"/>
                <a:cs typeface="Times New Roman" panose="02020603050405020304" pitchFamily="18" charset="0"/>
              </a:rPr>
              <a:t>   33       35	 43          30        32         42          46        39	         38</a:t>
            </a:r>
            <a:br>
              <a:rPr lang="en-US" sz="1050" dirty="0">
                <a:effectLst/>
                <a:latin typeface="Arial" panose="020B0604020202020204" pitchFamily="34" charset="0"/>
                <a:ea typeface="Times New Roman" panose="02020603050405020304" pitchFamily="18" charset="0"/>
                <a:cs typeface="Times New Roman" panose="02020603050405020304" pitchFamily="18" charset="0"/>
              </a:rPr>
            </a:br>
            <a:br>
              <a:rPr lang="en-US" sz="1050" dirty="0">
                <a:effectLst/>
                <a:latin typeface="Arial" panose="020B0604020202020204" pitchFamily="34" charset="0"/>
                <a:ea typeface="Times New Roman" panose="02020603050405020304" pitchFamily="18" charset="0"/>
                <a:cs typeface="Times New Roman" panose="02020603050405020304" pitchFamily="18" charset="0"/>
              </a:rPr>
            </a:br>
            <a:r>
              <a:rPr lang="en-US" sz="1050" dirty="0">
                <a:effectLst/>
                <a:latin typeface="Arial" panose="020B0604020202020204" pitchFamily="34" charset="0"/>
                <a:ea typeface="Times New Roman" panose="02020603050405020304" pitchFamily="18" charset="0"/>
                <a:cs typeface="Times New Roman" panose="02020603050405020304" pitchFamily="18" charset="0"/>
              </a:rPr>
              <a:t>*adjusted transactions in which a second request could have been issued</a:t>
            </a:r>
            <a:br>
              <a:rPr lang="en-US" sz="1050" dirty="0">
                <a:effectLst/>
                <a:latin typeface="Arial" panose="020B0604020202020204" pitchFamily="34" charset="0"/>
                <a:ea typeface="Times New Roman" panose="02020603050405020304" pitchFamily="18" charset="0"/>
                <a:cs typeface="Times New Roman" panose="02020603050405020304" pitchFamily="18" charset="0"/>
              </a:rPr>
            </a:br>
            <a:r>
              <a:rPr lang="en-US" sz="1050" dirty="0">
                <a:effectLst/>
                <a:latin typeface="Arial" panose="020B0604020202020204" pitchFamily="34" charset="0"/>
                <a:ea typeface="Times New Roman" panose="02020603050405020304" pitchFamily="18" charset="0"/>
                <a:cs typeface="Times New Roman" panose="02020603050405020304" pitchFamily="18" charset="0"/>
              </a:rPr>
              <a:t>**includes only challenges of unconsummated mergers; challenges are listed in the year of the second request</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1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B9639730-9CD0-48F2-9EF6-C9BDE3210016}"/>
              </a:ext>
            </a:extLst>
          </p:cNvPr>
          <p:cNvSpPr txBox="1"/>
          <p:nvPr/>
        </p:nvSpPr>
        <p:spPr>
          <a:xfrm>
            <a:off x="838199" y="1934102"/>
            <a:ext cx="10515599" cy="1908215"/>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number of reported transactions varies much more than the number of Second Requests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Almost all Second Requests lead to Challenges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Implication – Likely underenforcement over time as budgets are squeezed </a:t>
            </a:r>
          </a:p>
          <a:p>
            <a:endParaRPr lang="en-US" dirty="0"/>
          </a:p>
        </p:txBody>
      </p:sp>
    </p:spTree>
    <p:extLst>
      <p:ext uri="{BB962C8B-B14F-4D97-AF65-F5344CB8AC3E}">
        <p14:creationId xmlns:p14="http://schemas.microsoft.com/office/powerpoint/2010/main" val="101767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BA624-E412-4909-92F4-D3A8A623CF35}"/>
              </a:ext>
            </a:extLst>
          </p:cNvPr>
          <p:cNvSpPr>
            <a:spLocks noGrp="1"/>
          </p:cNvSpPr>
          <p:nvPr>
            <p:ph type="title"/>
          </p:nvPr>
        </p:nvSpPr>
        <p:spPr/>
        <p:txBody>
          <a:bodyPr/>
          <a:lstStyle/>
          <a:p>
            <a:r>
              <a:rPr lang="en-US" dirty="0"/>
              <a:t>Merger Law and Litigation</a:t>
            </a:r>
          </a:p>
        </p:txBody>
      </p:sp>
      <p:sp>
        <p:nvSpPr>
          <p:cNvPr id="3" name="Content Placeholder 2">
            <a:extLst>
              <a:ext uri="{FF2B5EF4-FFF2-40B4-BE49-F238E27FC236}">
                <a16:creationId xmlns:a16="http://schemas.microsoft.com/office/drawing/2014/main" id="{354DBC3A-3BDF-4FDD-AEAA-1848353F266B}"/>
              </a:ext>
            </a:extLst>
          </p:cNvPr>
          <p:cNvSpPr>
            <a:spLocks noGrp="1"/>
          </p:cNvSpPr>
          <p:nvPr>
            <p:ph idx="1"/>
          </p:nvPr>
        </p:nvSpPr>
        <p:spPr/>
        <p:txBody>
          <a:bodyPr/>
          <a:lstStyle/>
          <a:p>
            <a:r>
              <a:rPr lang="en-US" dirty="0"/>
              <a:t>Sherman Act Sections 1 and 2 apply…. </a:t>
            </a:r>
          </a:p>
          <a:p>
            <a:r>
              <a:rPr lang="en-US" dirty="0"/>
              <a:t>But virtually all cases are brought under Section 7 of the Clayton </a:t>
            </a:r>
          </a:p>
          <a:p>
            <a:r>
              <a:rPr lang="en-US" i="1" dirty="0"/>
              <a:t>Why rely on Section 7?</a:t>
            </a:r>
          </a:p>
          <a:p>
            <a:pPr lvl="1"/>
            <a:r>
              <a:rPr lang="en-US" dirty="0"/>
              <a:t>Legal standard is more interventionist – </a:t>
            </a:r>
            <a:r>
              <a:rPr lang="en-US" dirty="0">
                <a:solidFill>
                  <a:srgbClr val="C00000"/>
                </a:solidFill>
              </a:rPr>
              <a:t>“incipiency” standard</a:t>
            </a:r>
          </a:p>
          <a:p>
            <a:pPr lvl="1"/>
            <a:r>
              <a:rPr lang="en-US" dirty="0"/>
              <a:t>Agency can rely on a </a:t>
            </a:r>
            <a:r>
              <a:rPr lang="en-US" dirty="0">
                <a:solidFill>
                  <a:srgbClr val="C00000"/>
                </a:solidFill>
              </a:rPr>
              <a:t>rebuttable anticompetitive presumptions </a:t>
            </a:r>
            <a:br>
              <a:rPr lang="en-US" dirty="0">
                <a:solidFill>
                  <a:srgbClr val="C00000"/>
                </a:solidFill>
              </a:rPr>
            </a:br>
            <a:r>
              <a:rPr lang="en-US" dirty="0"/>
              <a:t>for mergers in </a:t>
            </a:r>
            <a:r>
              <a:rPr lang="en-US" dirty="0">
                <a:solidFill>
                  <a:srgbClr val="C00000"/>
                </a:solidFill>
              </a:rPr>
              <a:t>highly concentrated markets</a:t>
            </a:r>
          </a:p>
        </p:txBody>
      </p:sp>
      <p:sp>
        <p:nvSpPr>
          <p:cNvPr id="4" name="Slide Number Placeholder 3">
            <a:extLst>
              <a:ext uri="{FF2B5EF4-FFF2-40B4-BE49-F238E27FC236}">
                <a16:creationId xmlns:a16="http://schemas.microsoft.com/office/drawing/2014/main" id="{B30BF87B-87A2-4D39-ABEA-5A996E49A2A3}"/>
              </a:ext>
            </a:extLst>
          </p:cNvPr>
          <p:cNvSpPr>
            <a:spLocks noGrp="1"/>
          </p:cNvSpPr>
          <p:nvPr>
            <p:ph type="sldNum" sz="quarter" idx="12"/>
          </p:nvPr>
        </p:nvSpPr>
        <p:spPr/>
        <p:txBody>
          <a:bodyPr/>
          <a:lstStyle/>
          <a:p>
            <a:fld id="{A3FA0A93-60EE-4E9D-852F-604094E61050}" type="slidenum">
              <a:rPr lang="en-US" smtClean="0"/>
              <a:t>9</a:t>
            </a:fld>
            <a:endParaRPr lang="en-US"/>
          </a:p>
        </p:txBody>
      </p:sp>
    </p:spTree>
    <p:extLst>
      <p:ext uri="{BB962C8B-B14F-4D97-AF65-F5344CB8AC3E}">
        <p14:creationId xmlns:p14="http://schemas.microsoft.com/office/powerpoint/2010/main" val="22583915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14736</TotalTime>
  <Words>7126</Words>
  <Application>Microsoft Office PowerPoint</Application>
  <PresentationFormat>Widescreen</PresentationFormat>
  <Paragraphs>1371</Paragraphs>
  <Slides>49</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Tahoma</vt:lpstr>
      <vt:lpstr>Times New Roman</vt:lpstr>
      <vt:lpstr>Wingdings</vt:lpstr>
      <vt:lpstr>Office Theme</vt:lpstr>
      <vt:lpstr>    Topic 9a *(Half Class)  Introduction to Merger Practice, Law and Economics   Professor Steven Salop Antitrust Econ &amp; Law Fall 2021 </vt:lpstr>
      <vt:lpstr>Importance of Merger Analysis for Antitrust  Attorneys and Economists</vt:lpstr>
      <vt:lpstr>Two Watershed Policy Events Created this Big Business</vt:lpstr>
      <vt:lpstr>PowerPoint Presentation</vt:lpstr>
      <vt:lpstr> Current Merger Enforcement Process Under HSR + HMGs</vt:lpstr>
      <vt:lpstr>2018 (FY) Merger Investigations  &amp; Outcomes:  </vt:lpstr>
      <vt:lpstr>The Government Almost Always Prevails in Court,  if Parties Do Not Accept Consent Decrees</vt:lpstr>
      <vt:lpstr>Data Suggests Agency “Triage” From Budget Constraints </vt:lpstr>
      <vt:lpstr>Merger Law and Litigation</vt:lpstr>
      <vt:lpstr>Section 7 (1950 Amendment)</vt:lpstr>
      <vt:lpstr>Motivations for Section 7 Amendments  (Excerpted from Brown Shoe)(p.692)</vt:lpstr>
      <vt:lpstr>But Modern Merger Analysis Ignores Certain Motivations  and Economic/Social/Political Effects</vt:lpstr>
      <vt:lpstr>Overview of the  Evolution of Merger Law</vt:lpstr>
      <vt:lpstr>Current Section 7 (1950 Amendment)</vt:lpstr>
      <vt:lpstr>Brown Shoe: Basic Legal Standard</vt:lpstr>
      <vt:lpstr>Phila Nat’l Bank (1963): The Structural Presumption (p.695) </vt:lpstr>
      <vt:lpstr>1960s Post-PNB Merger Outcomes</vt:lpstr>
      <vt:lpstr>Erosion of the Structural Presumption </vt:lpstr>
      <vt:lpstr>Baker Hughes – 3-Step Burden Shifting Approach (p.711)</vt:lpstr>
      <vt:lpstr>Horizontal Merger Guidelines (HMGs) and  Economic Framework</vt:lpstr>
      <vt:lpstr>Horizontal Merger Guidelines (HMGs)</vt:lpstr>
      <vt:lpstr>“Unifying Theme” of 2010 HMGs (section 1)</vt:lpstr>
      <vt:lpstr>Overview of HMGs’ Analytic Steps</vt:lpstr>
      <vt:lpstr>                     Analytic Economic Framework</vt:lpstr>
      <vt:lpstr>   Types &amp; Sources of Evidence</vt:lpstr>
      <vt:lpstr>Potential Competitive Effects: UPP vs DPP</vt:lpstr>
      <vt:lpstr>PowerPoint Presentation</vt:lpstr>
      <vt:lpstr>Anticompetitive Harms and Procompetitive Benefits</vt:lpstr>
      <vt:lpstr>Unilateral Effects vs Coordinated Effects:  Technical Distinction</vt:lpstr>
      <vt:lpstr>Concentration, Safe Harbors and  Anticompetitive Presumptions </vt:lpstr>
      <vt:lpstr>Why is “Market Concentration” Important and  How is It Measured?</vt:lpstr>
      <vt:lpstr>Market Concentration &amp; HHIs (HMGs § 5.3)</vt:lpstr>
      <vt:lpstr>PowerPoint Presentation</vt:lpstr>
      <vt:lpstr>PowerPoint Presentation</vt:lpstr>
      <vt:lpstr>2010 HMGs HHI Regions: Safe Harbor and  Anticompetitive Presumption</vt:lpstr>
      <vt:lpstr>Appendix 1: Economic Diagrams in More Detail</vt:lpstr>
      <vt:lpstr>PowerPoint Presentation</vt:lpstr>
      <vt:lpstr>Elimination of Competition Can Harm Consumers: Upward Price Pressure</vt:lpstr>
      <vt:lpstr> </vt:lpstr>
      <vt:lpstr>Impact of Merger on Consumers: Which Effect Will Dominate? Will Price Rise or Fall on Balance?</vt:lpstr>
      <vt:lpstr> </vt:lpstr>
      <vt:lpstr> </vt:lpstr>
      <vt:lpstr>Appendix 2: Detailed Enforcement Data</vt:lpstr>
      <vt:lpstr>HSR Merger Challenges (All) 2001 – 2018</vt:lpstr>
      <vt:lpstr>Bush Administration Complaints (2001 – 2008)</vt:lpstr>
      <vt:lpstr>Obama Administration Complaints (2009 – 2016)</vt:lpstr>
      <vt:lpstr>Trump Administration Complaints (2017 – 2018)</vt:lpstr>
      <vt:lpstr>Agency Budgets Being Squeezed, Relative to Mergers</vt:lpstr>
      <vt:lpstr>Data Suggests Agency “Triage” From Budget Constraints </vt:lpstr>
    </vt:vector>
  </TitlesOfParts>
  <Company>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Merger Slides</dc:title>
  <dc:creator>ssalop@gmail.com</dc:creator>
  <cp:lastModifiedBy>Steve Salop</cp:lastModifiedBy>
  <cp:revision>588</cp:revision>
  <cp:lastPrinted>2021-09-28T12:51:58Z</cp:lastPrinted>
  <dcterms:created xsi:type="dcterms:W3CDTF">2018-03-27T13:21:55Z</dcterms:created>
  <dcterms:modified xsi:type="dcterms:W3CDTF">2023-04-30T18:02:03Z</dcterms:modified>
</cp:coreProperties>
</file>